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3" r:id="rId1"/>
  </p:sldMasterIdLst>
  <p:notesMasterIdLst>
    <p:notesMasterId r:id="rId21"/>
  </p:notesMasterIdLst>
  <p:sldIdLst>
    <p:sldId id="256" r:id="rId2"/>
    <p:sldId id="257" r:id="rId3"/>
    <p:sldId id="275" r:id="rId4"/>
    <p:sldId id="276" r:id="rId5"/>
    <p:sldId id="277" r:id="rId6"/>
    <p:sldId id="260" r:id="rId7"/>
    <p:sldId id="261" r:id="rId8"/>
    <p:sldId id="262" r:id="rId9"/>
    <p:sldId id="272" r:id="rId10"/>
    <p:sldId id="264" r:id="rId11"/>
    <p:sldId id="273" r:id="rId12"/>
    <p:sldId id="263" r:id="rId13"/>
    <p:sldId id="265" r:id="rId14"/>
    <p:sldId id="266" r:id="rId15"/>
    <p:sldId id="274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572" autoAdjust="0"/>
    <p:restoredTop sz="80905" autoAdjust="0"/>
  </p:normalViewPr>
  <p:slideViewPr>
    <p:cSldViewPr snapToGrid="0">
      <p:cViewPr varScale="1">
        <p:scale>
          <a:sx n="69" d="100"/>
          <a:sy n="69" d="100"/>
        </p:scale>
        <p:origin x="9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C8D533D-F151-4D7C-A6CA-EFC7B875F14C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8C0F021-F82F-446A-B42F-BD9B85E6F5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384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1. מספר מיליון פעולות אריתמטיות של שבר עשרוני (חיבור חיסור כפל חילוק) שמחשב או מעבד יכולים לבצע בשנייה אחת. ללא התחשבות בזמני גישה לזיכרון, מטמון, חומרה </a:t>
            </a:r>
            <a:r>
              <a:rPr lang="he-IL" dirty="0" err="1"/>
              <a:t>וכו</a:t>
            </a:r>
            <a:r>
              <a:rPr lang="he-IL" dirty="0"/>
              <a:t> שיכולים גם להשפיע על הביצועים.</a:t>
            </a:r>
          </a:p>
          <a:p>
            <a:r>
              <a:rPr lang="he-IL" dirty="0"/>
              <a:t>2. נתוני הקלט מועברים תחילה דרך שכבת </a:t>
            </a:r>
            <a:r>
              <a:rPr lang="he-IL" dirty="0" err="1"/>
              <a:t>קונבולוציה</a:t>
            </a:r>
            <a:r>
              <a:rPr lang="he-IL" dirty="0"/>
              <a:t> של 1</a:t>
            </a:r>
            <a:r>
              <a:rPr lang="en-US" dirty="0"/>
              <a:t>X</a:t>
            </a:r>
            <a:r>
              <a:rPr lang="he-IL" dirty="0"/>
              <a:t>1 ואחריה שכבה גדולה יותר. הראשונה משמשת להפחתת הממדיות של נתוני הקלט, דוחסת אותם למרחב בעל </a:t>
            </a:r>
            <a:r>
              <a:rPr lang="he-IL" dirty="0" err="1"/>
              <a:t>מימד</a:t>
            </a:r>
            <a:r>
              <a:rPr lang="he-IL" dirty="0"/>
              <a:t> נמוך יותר כדי להפחית את העלות החישובית של השכבה הבאה. לאחר השכבה הגדולה, יש שכבה נוספת 1</a:t>
            </a:r>
            <a:r>
              <a:rPr lang="en-US" dirty="0"/>
              <a:t>X</a:t>
            </a:r>
            <a:r>
              <a:rPr lang="he-IL" dirty="0"/>
              <a:t>1 כדי להרחיב את הממדיות בחזרה לגודל המקורי, מה שעוזר ללמוד תכונות עדינות.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5650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בשביל להגיע לסיבוכיות שאנחנו רוצים, אנחנו נשחק עם כמות הפילטרים בארכיטקטורה המקורית שזוהי הגדרת </a:t>
            </a:r>
            <a:r>
              <a:rPr lang="en-US" dirty="0"/>
              <a:t>s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7624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בהינתן תקציב חישובי, </a:t>
            </a:r>
            <a:r>
              <a:rPr lang="en-US" dirty="0"/>
              <a:t> </a:t>
            </a:r>
            <a:r>
              <a:rPr lang="en-US" dirty="0" err="1"/>
              <a:t>ShuffleNet</a:t>
            </a:r>
            <a:r>
              <a:rPr lang="en-US" dirty="0"/>
              <a:t> </a:t>
            </a:r>
            <a:r>
              <a:rPr lang="he-IL" dirty="0"/>
              <a:t>יכולה להשתמש ב</a:t>
            </a:r>
            <a:r>
              <a:rPr lang="en-US" dirty="0"/>
              <a:t>feature maps</a:t>
            </a:r>
            <a:r>
              <a:rPr lang="he-IL" dirty="0"/>
              <a:t> רחבות יותר.</a:t>
            </a:r>
          </a:p>
          <a:p>
            <a:r>
              <a:rPr lang="he-IL" dirty="0"/>
              <a:t>משמעותי לרשתות קטנות, שכן אין להן מספיק </a:t>
            </a:r>
            <a:r>
              <a:rPr lang="en-US" dirty="0"/>
              <a:t> channels</a:t>
            </a:r>
            <a:r>
              <a:rPr lang="he-IL" dirty="0"/>
              <a:t>לעיבוד המידע.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1972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6739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בודק מה התרומה של כל אלמנט למערכת.</a:t>
            </a:r>
          </a:p>
          <a:p>
            <a:r>
              <a:rPr lang="he-IL" dirty="0"/>
              <a:t>ציון יותר נמוך יותר טוב כי זה </a:t>
            </a:r>
            <a:r>
              <a:rPr lang="en-US" dirty="0"/>
              <a:t>error</a:t>
            </a:r>
            <a:endParaRPr lang="he-IL" dirty="0"/>
          </a:p>
          <a:p>
            <a:r>
              <a:rPr lang="he-IL" dirty="0"/>
              <a:t>ככל שיש יותר קבוצות, העבודה יותר לוקאלית, ואותם </a:t>
            </a:r>
            <a:r>
              <a:rPr lang="he-IL" dirty="0" err="1"/>
              <a:t>קרנלים</a:t>
            </a:r>
            <a:r>
              <a:rPr lang="he-IL" dirty="0"/>
              <a:t> לא חוזרים על אותם </a:t>
            </a:r>
            <a:r>
              <a:rPr lang="en-US" dirty="0"/>
              <a:t>channel</a:t>
            </a:r>
            <a:r>
              <a:rPr lang="he-IL" dirty="0"/>
              <a:t>ים.</a:t>
            </a:r>
          </a:p>
          <a:p>
            <a:pPr marL="228600" indent="-228600">
              <a:buAutoNum type="arabicPeriod"/>
            </a:pPr>
            <a:r>
              <a:rPr lang="he-IL" dirty="0"/>
              <a:t>עם קבוצות, הציון יותר טוב</a:t>
            </a:r>
          </a:p>
          <a:p>
            <a:pPr marL="228600" indent="-228600">
              <a:buAutoNum type="arabicPeriod"/>
            </a:pPr>
            <a:r>
              <a:rPr lang="he-IL" dirty="0"/>
              <a:t>ככל שהמודל קטן הוא מרוויח יותר מעניין הקבוצות</a:t>
            </a:r>
          </a:p>
          <a:p>
            <a:r>
              <a:rPr lang="he-IL" dirty="0"/>
              <a:t>למה טוב למודלים קטנים?</a:t>
            </a:r>
          </a:p>
          <a:p>
            <a:pPr marL="228600" indent="-228600">
              <a:buAutoNum type="arabicPeriod"/>
            </a:pPr>
            <a:r>
              <a:rPr lang="he-IL" dirty="0" err="1"/>
              <a:t>קונבולוציה</a:t>
            </a:r>
            <a:r>
              <a:rPr lang="he-IL" dirty="0"/>
              <a:t> קבוצתית מאפשרת יותר </a:t>
            </a:r>
            <a:r>
              <a:rPr lang="en-US" dirty="0"/>
              <a:t>feature map channels</a:t>
            </a:r>
            <a:r>
              <a:rPr lang="he-IL" dirty="0"/>
              <a:t> עבור </a:t>
            </a:r>
            <a:r>
              <a:rPr lang="en-US" dirty="0"/>
              <a:t>complexity</a:t>
            </a:r>
            <a:r>
              <a:rPr lang="he-IL" dirty="0"/>
              <a:t> נתון, לכן משערים שהרווח בביצועים נובע מכך שהצלחנו לקודד מידע נוסף באותה מורכבות</a:t>
            </a:r>
          </a:p>
          <a:p>
            <a:pPr marL="228600" indent="-228600">
              <a:buAutoNum type="arabicPeriod"/>
            </a:pPr>
            <a:r>
              <a:rPr lang="he-IL" dirty="0"/>
              <a:t>לרשת קטנה יש פחות </a:t>
            </a:r>
            <a:r>
              <a:rPr lang="en-US" dirty="0"/>
              <a:t>feature maps</a:t>
            </a:r>
            <a:r>
              <a:rPr lang="he-IL" dirty="0"/>
              <a:t> ולכן מכל הגדלה שלהם היא תרוויח יותר</a:t>
            </a:r>
            <a:endParaRPr lang="en-US" dirty="0"/>
          </a:p>
          <a:p>
            <a:pPr marL="0" indent="0">
              <a:buNone/>
            </a:pPr>
            <a:r>
              <a:rPr lang="he-IL" dirty="0"/>
              <a:t>למה ברשת האמצעית זה יורד?</a:t>
            </a:r>
          </a:p>
          <a:p>
            <a:pPr marL="0" indent="0">
              <a:buNone/>
            </a:pPr>
            <a:r>
              <a:rPr lang="he-IL" dirty="0"/>
              <a:t>תמיד 4 או 8 כי זה מוסיף </a:t>
            </a:r>
            <a:r>
              <a:rPr lang="en-US" dirty="0"/>
              <a:t>channels</a:t>
            </a:r>
            <a:r>
              <a:rPr lang="he-IL" dirty="0"/>
              <a:t>, לפעמים זה 4 בגלל </a:t>
            </a:r>
            <a:r>
              <a:rPr lang="he-IL" dirty="0" err="1"/>
              <a:t>אוברפיטינג</a:t>
            </a:r>
            <a:r>
              <a:rPr lang="he-IL" dirty="0"/>
              <a:t> כי כל פילטר יקבל פחות </a:t>
            </a:r>
            <a:r>
              <a:rPr lang="en-US" dirty="0"/>
              <a:t>channels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0032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מסקנות:</a:t>
            </a:r>
          </a:p>
          <a:p>
            <a:pPr marL="228600" indent="-228600">
              <a:buAutoNum type="arabicPeriod"/>
            </a:pPr>
            <a:r>
              <a:rPr lang="he-IL" dirty="0"/>
              <a:t>תמיד </a:t>
            </a:r>
            <a:r>
              <a:rPr lang="he-IL" dirty="0" err="1"/>
              <a:t>עירבוב</a:t>
            </a:r>
            <a:r>
              <a:rPr lang="he-IL" dirty="0"/>
              <a:t> עוזר</a:t>
            </a:r>
          </a:p>
          <a:p>
            <a:pPr marL="228600" indent="-228600">
              <a:buAutoNum type="arabicPeriod"/>
            </a:pPr>
            <a:r>
              <a:rPr lang="he-IL" dirty="0"/>
              <a:t>ככל שיש יותר קבוצות, </a:t>
            </a:r>
            <a:r>
              <a:rPr lang="he-IL" dirty="0" err="1"/>
              <a:t>עירבוב</a:t>
            </a:r>
            <a:r>
              <a:rPr lang="he-IL" dirty="0"/>
              <a:t> יעזור יותר (מה שמראה את חשיבות </a:t>
            </a:r>
            <a:r>
              <a:rPr lang="he-IL" dirty="0" err="1"/>
              <a:t>עירבוב</a:t>
            </a:r>
            <a:r>
              <a:rPr lang="he-IL" dirty="0"/>
              <a:t> המידע בין הקבוצות)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2480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מתאימים את המודל שלנו כדי שה</a:t>
            </a:r>
            <a:r>
              <a:rPr lang="en-US" dirty="0"/>
              <a:t>complexity </a:t>
            </a:r>
            <a:r>
              <a:rPr lang="he-IL" dirty="0"/>
              <a:t> יהיה יחסית זהה לשם ההשוואה.</a:t>
            </a:r>
          </a:p>
          <a:p>
            <a:r>
              <a:rPr lang="he-IL" dirty="0"/>
              <a:t>מחליף את </a:t>
            </a:r>
            <a:r>
              <a:rPr lang="en-US" dirty="0"/>
              <a:t>stage 2-4</a:t>
            </a:r>
            <a:r>
              <a:rPr lang="he-IL" dirty="0"/>
              <a:t>.</a:t>
            </a:r>
          </a:p>
          <a:p>
            <a:r>
              <a:rPr lang="he-IL" dirty="0"/>
              <a:t>האחוז דיוק לא טוב במודלים קטנים ב</a:t>
            </a:r>
            <a:r>
              <a:rPr lang="en-US" dirty="0" err="1"/>
              <a:t>vgg</a:t>
            </a:r>
            <a:r>
              <a:rPr lang="he-IL" dirty="0"/>
              <a:t> ולכן לא מציגים בכלל.</a:t>
            </a:r>
          </a:p>
          <a:p>
            <a:r>
              <a:rPr lang="he-IL" dirty="0"/>
              <a:t>אנו מוצאים קשר אמפירי בין </a:t>
            </a:r>
            <a:r>
              <a:rPr lang="en-US" dirty="0"/>
              <a:t>feature map channels</a:t>
            </a:r>
            <a:r>
              <a:rPr lang="he-IL" dirty="0"/>
              <a:t> והדיוק, כך לדוגמא ב</a:t>
            </a:r>
            <a:r>
              <a:rPr lang="en-US" dirty="0"/>
              <a:t>38 FLOPs</a:t>
            </a:r>
            <a:r>
              <a:rPr lang="he-IL" dirty="0"/>
              <a:t> ה</a:t>
            </a:r>
            <a:r>
              <a:rPr lang="en-US" dirty="0"/>
              <a:t>output channels</a:t>
            </a:r>
            <a:r>
              <a:rPr lang="he-IL" dirty="0"/>
              <a:t> של שלב 4 מהמודל הראשוני, הוא 50, 192, 192, 288, 576 לכל מודל בהתאמה לדיוקים שכאן אם מסדרים לפי הסדר. כלומר יש יותר </a:t>
            </a:r>
            <a:r>
              <a:rPr lang="en-US" dirty="0"/>
              <a:t>channels</a:t>
            </a:r>
            <a:r>
              <a:rPr lang="he-IL" dirty="0"/>
              <a:t> ל</a:t>
            </a:r>
            <a:r>
              <a:rPr lang="en-US" dirty="0" err="1"/>
              <a:t>shuffleNet</a:t>
            </a:r>
            <a:r>
              <a:rPr lang="he-IL" dirty="0"/>
              <a:t> וכך גם יותר דיוק.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9730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השוואה של </a:t>
            </a:r>
            <a:r>
              <a:rPr lang="he-IL" dirty="0" err="1"/>
              <a:t>מוביילנט</a:t>
            </a:r>
            <a:r>
              <a:rPr lang="he-IL" dirty="0"/>
              <a:t> על </a:t>
            </a:r>
            <a:r>
              <a:rPr lang="en-US" dirty="0" err="1"/>
              <a:t>imageNet</a:t>
            </a:r>
            <a:r>
              <a:rPr lang="he-IL" dirty="0"/>
              <a:t> כאשר יש שמירה על </a:t>
            </a:r>
            <a:r>
              <a:rPr lang="en-US" dirty="0"/>
              <a:t>complexity</a:t>
            </a:r>
            <a:r>
              <a:rPr lang="he-IL" dirty="0"/>
              <a:t> יחסית זהה.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בגלל שהמודל מותאם ל</a:t>
            </a:r>
            <a:r>
              <a:rPr lang="en-US" dirty="0"/>
              <a:t>complexity</a:t>
            </a:r>
            <a:r>
              <a:rPr lang="he-IL" dirty="0"/>
              <a:t> נמוך, אז השינוי שם באמת יותר גבוה.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Shuffle</a:t>
            </a:r>
            <a:r>
              <a:rPr lang="he-IL" dirty="0"/>
              <a:t> – 50 שכבות , </a:t>
            </a:r>
            <a:r>
              <a:rPr lang="en-US" dirty="0"/>
              <a:t>Mobile</a:t>
            </a:r>
            <a:r>
              <a:rPr lang="he-IL" dirty="0"/>
              <a:t> – 28 שכבות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מנסים להקטין את מספר השכבות ב</a:t>
            </a:r>
            <a:r>
              <a:rPr lang="en-US" dirty="0"/>
              <a:t>shuffle</a:t>
            </a:r>
            <a:r>
              <a:rPr lang="he-IL" dirty="0"/>
              <a:t> שזה השורה האחרונה וזה עדיין יותר טוב, כלומר </a:t>
            </a:r>
            <a:r>
              <a:rPr lang="en-US" dirty="0"/>
              <a:t>shuffle</a:t>
            </a:r>
            <a:r>
              <a:rPr lang="he-IL" dirty="0"/>
              <a:t> טובה בגלל המבנה היעיל ולא העומק.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ניסיון לשמור על אותו דיוק ולהשוות מול ה</a:t>
            </a:r>
            <a:r>
              <a:rPr lang="en-US" dirty="0"/>
              <a:t>complexity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4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בהשוואה של</a:t>
            </a:r>
            <a:r>
              <a:rPr lang="en-US" dirty="0" err="1"/>
              <a:t>ShuffleNet</a:t>
            </a:r>
            <a:r>
              <a:rPr lang="en-US" dirty="0"/>
              <a:t> 2× </a:t>
            </a:r>
            <a:r>
              <a:rPr lang="he-IL" dirty="0"/>
              <a:t> עם</a:t>
            </a:r>
            <a:r>
              <a:rPr lang="en-US" dirty="0" err="1"/>
              <a:t>MobileNet</a:t>
            </a:r>
            <a:r>
              <a:rPr lang="en-US" dirty="0"/>
              <a:t> </a:t>
            </a:r>
            <a:r>
              <a:rPr lang="he-IL" dirty="0"/>
              <a:t> שה</a:t>
            </a:r>
            <a:r>
              <a:rPr lang="en-US" dirty="0"/>
              <a:t>complexity</a:t>
            </a:r>
            <a:r>
              <a:rPr lang="he-IL" dirty="0"/>
              <a:t> שלהן ניתנות להשוואה, </a:t>
            </a:r>
            <a:r>
              <a:rPr lang="en-US" dirty="0"/>
              <a:t>shuffle</a:t>
            </a:r>
            <a:r>
              <a:rPr lang="he-IL" dirty="0"/>
              <a:t> מצליח בשתי הרזולוציות.</a:t>
            </a:r>
          </a:p>
          <a:p>
            <a:r>
              <a:rPr lang="he-IL" dirty="0"/>
              <a:t>גם </a:t>
            </a:r>
            <a:r>
              <a:rPr lang="en-US" dirty="0" err="1"/>
              <a:t>ShuffleNet</a:t>
            </a:r>
            <a:r>
              <a:rPr lang="en-US" dirty="0"/>
              <a:t> 1×</a:t>
            </a:r>
            <a:r>
              <a:rPr lang="he-IL" dirty="0"/>
              <a:t> עם תוצאות קרובות ל</a:t>
            </a:r>
            <a:r>
              <a:rPr lang="en-US" dirty="0" err="1"/>
              <a:t>mobileNet</a:t>
            </a:r>
            <a:r>
              <a:rPr lang="he-IL" dirty="0"/>
              <a:t> ברזולוציה 600, אבל מורכב פחות פי 4 בגלל הארכיטקטורה.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3442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79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dirty="0"/>
              <a:t>רשתות מורכבות טובות יותר משמעותית אבל דורשת הרבה כוח חישוב</a:t>
            </a:r>
          </a:p>
          <a:p>
            <a:pPr marL="228600" indent="-228600">
              <a:buAutoNum type="arabicPeriod"/>
            </a:pPr>
            <a:r>
              <a:rPr lang="he-IL" dirty="0"/>
              <a:t>המאמר שלנו מקטין את עלויות החישוב בכדי להתאים למכשירים ניידים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2789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עיצובי מודלים יעילים בשנים האחרונות תפס תאוצה בשל הצורך בהפעלת רשתות במכשירים ניידים.</a:t>
            </a:r>
          </a:p>
          <a:p>
            <a:pPr marL="0" indent="0">
              <a:buNone/>
            </a:pPr>
            <a:r>
              <a:rPr lang="he-IL" dirty="0"/>
              <a:t>הרשתות מנסות לשפר מבחינת יעילות אבל עדיין לא מספיק כמו </a:t>
            </a:r>
            <a:r>
              <a:rPr lang="en-US" dirty="0"/>
              <a:t>shuffle</a:t>
            </a:r>
            <a:r>
              <a:rPr lang="he-IL" dirty="0"/>
              <a:t>.</a:t>
            </a:r>
          </a:p>
          <a:p>
            <a:pPr marL="0" indent="0">
              <a:buNone/>
            </a:pPr>
            <a:r>
              <a:rPr lang="he-IL" dirty="0"/>
              <a:t>עבודה לאחרונה מציעה </a:t>
            </a:r>
            <a:r>
              <a:rPr lang="he-IL" dirty="0" err="1"/>
              <a:t>צימצום</a:t>
            </a:r>
            <a:r>
              <a:rPr lang="he-IL" dirty="0"/>
              <a:t> דומה אבל אין לה תוצאות ל</a:t>
            </a:r>
            <a:r>
              <a:rPr lang="en-US" dirty="0"/>
              <a:t>150 MFLOPS</a:t>
            </a:r>
            <a:r>
              <a:rPr lang="he-IL" dirty="0"/>
              <a:t> שמתארים מודלים קטנים כמו שאנחנו רוצים.</a:t>
            </a:r>
          </a:p>
          <a:p>
            <a:pPr marL="0" indent="0">
              <a:buNone/>
            </a:pPr>
            <a:r>
              <a:rPr lang="en-US" dirty="0" err="1"/>
              <a:t>GoogLeNet</a:t>
            </a:r>
            <a:r>
              <a:rPr lang="en-US" dirty="0"/>
              <a:t> </a:t>
            </a:r>
            <a:r>
              <a:rPr lang="he-IL" dirty="0"/>
              <a:t> מגדילה את העומק בסיבוכיות נמוכה מפשוט לבצע הרבה שכבות </a:t>
            </a:r>
            <a:r>
              <a:rPr lang="he-IL" dirty="0" err="1"/>
              <a:t>קונבולציה</a:t>
            </a:r>
            <a:r>
              <a:rPr lang="he-IL" dirty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SqueezeNet</a:t>
            </a:r>
            <a:r>
              <a:rPr lang="en-US" dirty="0"/>
              <a:t> </a:t>
            </a:r>
            <a:r>
              <a:rPr lang="he-IL" dirty="0"/>
              <a:t> מפחית פרמטרים וחישוב באופן משמעותי תוך שמירה על דיוק.</a:t>
            </a:r>
          </a:p>
          <a:p>
            <a:pPr marL="0" indent="0">
              <a:buNone/>
            </a:pP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he-IL" dirty="0"/>
              <a:t> משתמש במבנה צוואר הבקבוק היעיל כדי להשיג ביצועים.</a:t>
            </a:r>
          </a:p>
          <a:p>
            <a:pPr marL="0" indent="0">
              <a:buNone/>
            </a:pPr>
            <a:r>
              <a:rPr lang="en-US" dirty="0" err="1"/>
              <a:t>SENet</a:t>
            </a:r>
            <a:r>
              <a:rPr lang="en-US" dirty="0"/>
              <a:t> </a:t>
            </a:r>
            <a:r>
              <a:rPr lang="he-IL" dirty="0"/>
              <a:t> מציגה יחידה ארכיטקטונית שמשפרת את הביצועים בעלות חישוב קלה.</a:t>
            </a:r>
          </a:p>
          <a:p>
            <a:pPr marL="0" indent="0">
              <a:buNone/>
            </a:pPr>
            <a:r>
              <a:rPr lang="en-US" dirty="0" err="1"/>
              <a:t>NASNet</a:t>
            </a:r>
            <a:r>
              <a:rPr lang="en-US" dirty="0"/>
              <a:t> </a:t>
            </a:r>
            <a:r>
              <a:rPr lang="he-IL" dirty="0"/>
              <a:t> משיג ביצועים דומים</a:t>
            </a:r>
            <a:r>
              <a:rPr lang="en-US" dirty="0"/>
              <a:t>.</a:t>
            </a:r>
            <a:endParaRPr lang="he-IL" dirty="0"/>
          </a:p>
          <a:p>
            <a:pPr marL="0" indent="0">
              <a:buNone/>
            </a:pPr>
            <a:r>
              <a:rPr lang="he-IL" dirty="0"/>
              <a:t>עבודה אחרונה משתמשת בלימוד חיזוק וחיפוש מודלים כדי לחקור עיצובי מודל יעילים.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6074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dirty="0"/>
              <a:t>רשתות אחרות</a:t>
            </a:r>
          </a:p>
          <a:p>
            <a:pPr marL="228600" indent="-228600">
              <a:buAutoNum type="arabicPeriod"/>
            </a:pPr>
            <a:r>
              <a:rPr lang="he-IL" dirty="0"/>
              <a:t>שלנו מתבצע ע"י שימוש בשתי הדרכים שנראה בהמשך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רשתות אחרות כמו </a:t>
            </a:r>
            <a:r>
              <a:rPr lang="en-US" dirty="0" err="1"/>
              <a:t>mobileNet</a:t>
            </a:r>
            <a:r>
              <a:rPr lang="he-IL" dirty="0"/>
              <a:t>:</a:t>
            </a:r>
          </a:p>
          <a:p>
            <a:pPr marL="228600" marR="0" lvl="0" indent="-2286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he-IL" dirty="0"/>
              <a:t>מתמקדות בהקטנת גודל הקלט והסרת קשרים בין ערוצים כדי לזרז את הרשת</a:t>
            </a:r>
          </a:p>
          <a:p>
            <a:pPr marL="228600" marR="0" lvl="0" indent="-2286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he-IL" dirty="0"/>
              <a:t>עם אותה סיבוכיות קיימת, </a:t>
            </a:r>
            <a:r>
              <a:rPr lang="en-US" dirty="0"/>
              <a:t>shuffle</a:t>
            </a:r>
            <a:r>
              <a:rPr lang="he-IL" dirty="0"/>
              <a:t> מייצר יותר </a:t>
            </a:r>
            <a:r>
              <a:rPr lang="en-US" dirty="0"/>
              <a:t>feature maps</a:t>
            </a:r>
            <a:r>
              <a:rPr lang="he-IL" dirty="0"/>
              <a:t> שעוזרים לקודד יותר מידע ובמיוחד מתאים לרשתות קטנות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666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הרעיון הוצג לראשונה ב</a:t>
            </a:r>
            <a:r>
              <a:rPr lang="en-US" dirty="0" err="1"/>
              <a:t>AlexNet</a:t>
            </a:r>
            <a:r>
              <a:rPr lang="he-IL" dirty="0"/>
              <a:t> לצורך הפרדת החישובים על פני שני </a:t>
            </a:r>
            <a:r>
              <a:rPr lang="en-US" dirty="0"/>
              <a:t>GPUs</a:t>
            </a:r>
            <a:r>
              <a:rPr lang="he-IL" dirty="0"/>
              <a:t>.</a:t>
            </a:r>
          </a:p>
          <a:p>
            <a:r>
              <a:rPr lang="he-IL" dirty="0"/>
              <a:t>העבודה שלנו מכלילה </a:t>
            </a:r>
            <a:r>
              <a:rPr lang="en-US" dirty="0"/>
              <a:t>group convolution</a:t>
            </a:r>
            <a:r>
              <a:rPr lang="he-IL" dirty="0"/>
              <a:t> </a:t>
            </a:r>
            <a:r>
              <a:rPr lang="en-US" dirty="0" err="1"/>
              <a:t>depthwise</a:t>
            </a:r>
            <a:r>
              <a:rPr lang="en-US" dirty="0"/>
              <a:t> separable convolution</a:t>
            </a:r>
            <a:r>
              <a:rPr lang="he-IL" dirty="0"/>
              <a:t>.</a:t>
            </a:r>
          </a:p>
          <a:p>
            <a:r>
              <a:rPr lang="he-IL" dirty="0"/>
              <a:t>הדרך הזו מפחיתה חפיפות במידע שנוצרות אם כל </a:t>
            </a:r>
            <a:r>
              <a:rPr lang="he-IL" dirty="0" err="1"/>
              <a:t>קרנל</a:t>
            </a:r>
            <a:r>
              <a:rPr lang="he-IL" dirty="0"/>
              <a:t> מופעל על כל השכבה הקודמת.</a:t>
            </a:r>
          </a:p>
          <a:p>
            <a:r>
              <a:rPr lang="he-IL" dirty="0"/>
              <a:t>בנוסף, יש מקביליות בחישוב ולכן חוסך זמן.</a:t>
            </a:r>
          </a:p>
          <a:p>
            <a:r>
              <a:rPr lang="he-IL" dirty="0"/>
              <a:t>נוכל באותה סיבוכיות להעביר יותר פילטרים וככה להוציא יותר ערוצים לפלט.</a:t>
            </a:r>
          </a:p>
          <a:p>
            <a:r>
              <a:rPr lang="he-IL" dirty="0"/>
              <a:t>לשתף את הקהל. יש לנו את אותה בעיה כמו שהיה אצל טליה ב</a:t>
            </a:r>
            <a:r>
              <a:rPr lang="en-US" dirty="0" err="1"/>
              <a:t>depthwise</a:t>
            </a:r>
            <a:r>
              <a:rPr lang="en-US" dirty="0"/>
              <a:t> separable conv</a:t>
            </a:r>
            <a:r>
              <a:rPr lang="he-IL" dirty="0"/>
              <a:t>. זוכרים מה היה?</a:t>
            </a:r>
          </a:p>
          <a:p>
            <a:r>
              <a:rPr lang="he-IL" dirty="0"/>
              <a:t>מה החיסרון? אין </a:t>
            </a:r>
            <a:r>
              <a:rPr lang="he-IL" dirty="0" err="1"/>
              <a:t>עירבוב</a:t>
            </a:r>
            <a:r>
              <a:rPr lang="he-IL" dirty="0"/>
              <a:t> של נתונים, נראה בשקופית הבאה.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934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מוזכר לעיתים נדירות בעיצוב מודל יעיל.</a:t>
            </a:r>
          </a:p>
          <a:p>
            <a:r>
              <a:rPr lang="he-IL" dirty="0"/>
              <a:t>לאחרונה, עבודה נוספת השתמשה ברעיון הזה אך לא חקרה את האפקטיביות בעיצוב מודל קטן.</a:t>
            </a:r>
          </a:p>
          <a:p>
            <a:r>
              <a:rPr lang="he-IL" dirty="0"/>
              <a:t>הפעולה פותרת את בעיית הנורמליזציה, שכן כך כל קבוצה תקבל נתונים גם מפיצ'רים מקבוצות אחרות.</a:t>
            </a:r>
          </a:p>
          <a:p>
            <a:r>
              <a:rPr lang="he-IL" dirty="0"/>
              <a:t>ככה מבטיחים שכל </a:t>
            </a:r>
            <a:r>
              <a:rPr lang="he-IL" dirty="0" err="1"/>
              <a:t>הקרנלים</a:t>
            </a:r>
            <a:r>
              <a:rPr lang="he-IL" dirty="0"/>
              <a:t> ככל הנראה יעבדו על כל ה</a:t>
            </a:r>
            <a:r>
              <a:rPr lang="en-US" dirty="0"/>
              <a:t>channels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179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יחידה אצלנו בנויה בצורה של צוואר בקבוק (כלומר 1</a:t>
            </a:r>
            <a:r>
              <a:rPr lang="en-US" dirty="0"/>
              <a:t>X</a:t>
            </a:r>
            <a:r>
              <a:rPr lang="he-IL" dirty="0"/>
              <a:t>1, גדולה, 1</a:t>
            </a:r>
            <a:r>
              <a:rPr lang="en-US" dirty="0"/>
              <a:t>X</a:t>
            </a:r>
            <a:r>
              <a:rPr lang="he-IL" dirty="0"/>
              <a:t>1), אך בתוספת של </a:t>
            </a:r>
            <a:r>
              <a:rPr lang="en-US" dirty="0" err="1"/>
              <a:t>ResNet</a:t>
            </a:r>
            <a:r>
              <a:rPr lang="he-IL" dirty="0"/>
              <a:t> (כלומר </a:t>
            </a:r>
            <a:r>
              <a:rPr lang="en-US" dirty="0"/>
              <a:t>skip connections</a:t>
            </a:r>
            <a:r>
              <a:rPr lang="he-IL" dirty="0"/>
              <a:t> - עם מידע שעובר בין שכבות).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230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3388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רוצים משו פשוט, עוד כיוונון יביא תוצאות יותר טובות</a:t>
            </a:r>
          </a:p>
          <a:p>
            <a:pPr algn="r" rtl="1"/>
            <a:r>
              <a:rPr lang="he-IL" dirty="0"/>
              <a:t>יש </a:t>
            </a:r>
            <a:r>
              <a:rPr lang="en-US" dirty="0"/>
              <a:t>g</a:t>
            </a:r>
            <a:r>
              <a:rPr lang="he-IL" dirty="0"/>
              <a:t> שונים ואנו מתאימים את ה</a:t>
            </a:r>
            <a:r>
              <a:rPr lang="en-US" dirty="0"/>
              <a:t>output channels</a:t>
            </a:r>
            <a:r>
              <a:rPr lang="he-IL" dirty="0"/>
              <a:t> כדי שעלות החישוב תישאר סביב 140 </a:t>
            </a:r>
            <a:r>
              <a:rPr lang="en-US" dirty="0"/>
              <a:t>MFLOPs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ככל ש</a:t>
            </a:r>
            <a:r>
              <a:rPr lang="en-US" dirty="0"/>
              <a:t>g</a:t>
            </a:r>
            <a:r>
              <a:rPr lang="he-IL" dirty="0"/>
              <a:t> גדול יותר, אפשר יותר </a:t>
            </a:r>
            <a:r>
              <a:rPr lang="en-US" dirty="0"/>
              <a:t>output channels</a:t>
            </a:r>
            <a:r>
              <a:rPr lang="he-IL" dirty="0"/>
              <a:t> , כלומר יותר פילטרים, עבור מורכבות נתונה, מה שעוזר לקודד מידע נוסף.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0F021-F82F-446A-B42F-BD9B85E6F575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560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5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3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7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55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3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5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51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8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8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900" cap="none" spc="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900" cap="none" spc="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900" cap="none" spc="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9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D98122DE-A760-85AF-8C42-3CDB66B80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Shuffle Net</a:t>
            </a:r>
            <a:endParaRPr lang="he-IL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211B3D1-0ECC-CB32-B9D4-7EE5AD814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 Extremely Efficient Convolutional Neural Network for Mobile Devices</a:t>
            </a:r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4" name="Picture 3" descr="תמונה שמכילה גדר, בחוץ, טניס, מטושטש&#10;&#10;התיאור נוצר באופן אוטומטי">
            <a:extLst>
              <a:ext uri="{FF2B5EF4-FFF2-40B4-BE49-F238E27FC236}">
                <a16:creationId xmlns:a16="http://schemas.microsoft.com/office/drawing/2014/main" id="{14E4D7D6-6FA8-EF3E-2747-33CAF0F60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9" r="9718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6769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BA0883-C385-9327-F932-AE05646D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44"/>
            <a:ext cx="10722932" cy="1325563"/>
          </a:xfrm>
        </p:spPr>
        <p:txBody>
          <a:bodyPr/>
          <a:lstStyle/>
          <a:p>
            <a:r>
              <a:rPr lang="en-US" dirty="0"/>
              <a:t>Network Architecture</a:t>
            </a:r>
            <a:endParaRPr lang="he-IL" dirty="0"/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9E66737C-C557-E23C-4BBD-E6BE4DE59D29}"/>
              </a:ext>
            </a:extLst>
          </p:cNvPr>
          <p:cNvGrpSpPr/>
          <p:nvPr/>
        </p:nvGrpSpPr>
        <p:grpSpPr>
          <a:xfrm>
            <a:off x="142842" y="1527718"/>
            <a:ext cx="11706163" cy="4843036"/>
            <a:chOff x="142842" y="1527718"/>
            <a:chExt cx="11706163" cy="4843036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05C41A60-58F5-2245-1AF4-DA1863C7F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9327" y="1527718"/>
              <a:ext cx="9849678" cy="44067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תיבת טקסט 5">
                  <a:extLst>
                    <a:ext uri="{FF2B5EF4-FFF2-40B4-BE49-F238E27FC236}">
                      <a16:creationId xmlns:a16="http://schemas.microsoft.com/office/drawing/2014/main" id="{61B31069-D3B6-96BB-EAF5-3542FD9FB6AD}"/>
                    </a:ext>
                  </a:extLst>
                </p:cNvPr>
                <p:cNvSpPr txBox="1"/>
                <p:nvPr/>
              </p:nvSpPr>
              <p:spPr>
                <a:xfrm>
                  <a:off x="5188423" y="6001422"/>
                  <a:ext cx="3248527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𝑺𝒉𝒖𝒇𝒇𝒍𝒆𝑵𝒆𝒕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e-IL" b="1" i="0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he-IL" b="1" i="0" dirty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he-IL" b="1" dirty="0"/>
                </a:p>
              </p:txBody>
            </p:sp>
          </mc:Choice>
          <mc:Fallback xmlns="">
            <p:sp>
              <p:nvSpPr>
                <p:cNvPr id="6" name="תיבת טקסט 5">
                  <a:extLst>
                    <a:ext uri="{FF2B5EF4-FFF2-40B4-BE49-F238E27FC236}">
                      <a16:creationId xmlns:a16="http://schemas.microsoft.com/office/drawing/2014/main" id="{61B31069-D3B6-96BB-EAF5-3542FD9FB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423" y="6001422"/>
                  <a:ext cx="324852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DBC537F1-5789-C3A0-7D6B-AF8BDDBA447D}"/>
                </a:ext>
              </a:extLst>
            </p:cNvPr>
            <p:cNvSpPr txBox="1"/>
            <p:nvPr/>
          </p:nvSpPr>
          <p:spPr>
            <a:xfrm>
              <a:off x="142842" y="3537079"/>
              <a:ext cx="1038510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dirty="0">
                  <a:latin typeface="Bahnschrift Light Condensed" panose="020B0502040204020203" pitchFamily="34" charset="0"/>
                </a:rPr>
                <a:t>stacks of </a:t>
              </a:r>
              <a:r>
                <a:rPr lang="en-US" sz="1800" dirty="0" err="1">
                  <a:latin typeface="Bahnschrift Light Condensed" panose="020B0502040204020203" pitchFamily="34" charset="0"/>
                </a:rPr>
                <a:t>ShuffleNet</a:t>
              </a:r>
              <a:r>
                <a:rPr lang="en-US" sz="1800" dirty="0">
                  <a:latin typeface="Bahnschrift Light Condensed" panose="020B0502040204020203" pitchFamily="34" charset="0"/>
                </a:rPr>
                <a:t> units</a:t>
              </a:r>
            </a:p>
          </p:txBody>
        </p:sp>
        <p:pic>
          <p:nvPicPr>
            <p:cNvPr id="1026" name="Picture 2" descr="Clip Art Arrow Images – Browse 96,378 Stock Photos, Vectors ...">
              <a:extLst>
                <a:ext uri="{FF2B5EF4-FFF2-40B4-BE49-F238E27FC236}">
                  <a16:creationId xmlns:a16="http://schemas.microsoft.com/office/drawing/2014/main" id="{00AFA6FE-28EC-2389-53EE-17591067CD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7" t="37155" r="10632" b="34829"/>
            <a:stretch/>
          </p:blipFill>
          <p:spPr bwMode="auto">
            <a:xfrm rot="20977627">
              <a:off x="1087537" y="3352726"/>
              <a:ext cx="1196470" cy="41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lip Art Arrow Images – Browse 96,378 Stock Photos, Vectors ...">
              <a:extLst>
                <a:ext uri="{FF2B5EF4-FFF2-40B4-BE49-F238E27FC236}">
                  <a16:creationId xmlns:a16="http://schemas.microsoft.com/office/drawing/2014/main" id="{8748804A-0032-46B0-2E0C-AC7A9DFAB9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7" t="37155" r="10632" b="34829"/>
            <a:stretch/>
          </p:blipFill>
          <p:spPr bwMode="auto">
            <a:xfrm rot="157684">
              <a:off x="1076386" y="3760582"/>
              <a:ext cx="1196470" cy="41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lip Art Arrow Images – Browse 96,378 Stock Photos, Vectors ...">
              <a:extLst>
                <a:ext uri="{FF2B5EF4-FFF2-40B4-BE49-F238E27FC236}">
                  <a16:creationId xmlns:a16="http://schemas.microsoft.com/office/drawing/2014/main" id="{985880DC-98B8-8891-782C-F3F0F3AF5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7" t="37155" r="10632" b="34829"/>
            <a:stretch/>
          </p:blipFill>
          <p:spPr bwMode="auto">
            <a:xfrm rot="807243">
              <a:off x="1053017" y="4162062"/>
              <a:ext cx="1196470" cy="41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295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BA0883-C385-9327-F932-AE05646D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44"/>
            <a:ext cx="10722932" cy="1325563"/>
          </a:xfrm>
        </p:spPr>
        <p:txBody>
          <a:bodyPr/>
          <a:lstStyle/>
          <a:p>
            <a:r>
              <a:rPr lang="en-US" dirty="0"/>
              <a:t>Network Architecture</a:t>
            </a:r>
            <a:endParaRPr lang="he-IL" dirty="0"/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9E66737C-C557-E23C-4BBD-E6BE4DE59D29}"/>
              </a:ext>
            </a:extLst>
          </p:cNvPr>
          <p:cNvGrpSpPr/>
          <p:nvPr/>
        </p:nvGrpSpPr>
        <p:grpSpPr>
          <a:xfrm>
            <a:off x="94845" y="1389607"/>
            <a:ext cx="7487984" cy="3385342"/>
            <a:chOff x="-79108" y="1527718"/>
            <a:chExt cx="11928113" cy="4872377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05C41A60-58F5-2245-1AF4-DA1863C7F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9327" y="1527718"/>
              <a:ext cx="9849678" cy="44067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תיבת טקסט 5">
                  <a:extLst>
                    <a:ext uri="{FF2B5EF4-FFF2-40B4-BE49-F238E27FC236}">
                      <a16:creationId xmlns:a16="http://schemas.microsoft.com/office/drawing/2014/main" id="{61B31069-D3B6-96BB-EAF5-3542FD9FB6AD}"/>
                    </a:ext>
                  </a:extLst>
                </p:cNvPr>
                <p:cNvSpPr txBox="1"/>
                <p:nvPr/>
              </p:nvSpPr>
              <p:spPr>
                <a:xfrm>
                  <a:off x="5188424" y="6001422"/>
                  <a:ext cx="3248527" cy="39867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𝑺𝒉𝒖𝒇𝒇𝒍𝒆𝑵𝒆𝒕</m:t>
                        </m:r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e-IL" sz="1200" b="1" i="0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he-IL" sz="1200" b="1" i="0" dirty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he-IL" sz="1200" b="1" dirty="0"/>
                </a:p>
              </p:txBody>
            </p:sp>
          </mc:Choice>
          <mc:Fallback xmlns="">
            <p:sp>
              <p:nvSpPr>
                <p:cNvPr id="6" name="תיבת טקסט 5">
                  <a:extLst>
                    <a:ext uri="{FF2B5EF4-FFF2-40B4-BE49-F238E27FC236}">
                      <a16:creationId xmlns:a16="http://schemas.microsoft.com/office/drawing/2014/main" id="{61B31069-D3B6-96BB-EAF5-3542FD9FB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424" y="6001422"/>
                  <a:ext cx="3248527" cy="398673"/>
                </a:xfrm>
                <a:prstGeom prst="rect">
                  <a:avLst/>
                </a:prstGeom>
                <a:blipFill>
                  <a:blip r:embed="rId4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DBC537F1-5789-C3A0-7D6B-AF8BDDBA447D}"/>
                </a:ext>
              </a:extLst>
            </p:cNvPr>
            <p:cNvSpPr txBox="1"/>
            <p:nvPr/>
          </p:nvSpPr>
          <p:spPr>
            <a:xfrm>
              <a:off x="-79108" y="3537079"/>
              <a:ext cx="1260459" cy="93023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dirty="0">
                  <a:latin typeface="Bahnschrift Light Condensed" panose="020B0502040204020203" pitchFamily="34" charset="0"/>
                </a:rPr>
                <a:t>stacks of </a:t>
              </a:r>
              <a:r>
                <a:rPr lang="en-US" sz="1200" dirty="0" err="1">
                  <a:latin typeface="Bahnschrift Light Condensed" panose="020B0502040204020203" pitchFamily="34" charset="0"/>
                </a:rPr>
                <a:t>ShuffleNet</a:t>
              </a:r>
              <a:r>
                <a:rPr lang="en-US" sz="1200" dirty="0">
                  <a:latin typeface="Bahnschrift Light Condensed" panose="020B0502040204020203" pitchFamily="34" charset="0"/>
                </a:rPr>
                <a:t> units</a:t>
              </a:r>
            </a:p>
          </p:txBody>
        </p:sp>
        <p:pic>
          <p:nvPicPr>
            <p:cNvPr id="1026" name="Picture 2" descr="Clip Art Arrow Images – Browse 96,378 Stock Photos, Vectors ...">
              <a:extLst>
                <a:ext uri="{FF2B5EF4-FFF2-40B4-BE49-F238E27FC236}">
                  <a16:creationId xmlns:a16="http://schemas.microsoft.com/office/drawing/2014/main" id="{00AFA6FE-28EC-2389-53EE-17591067CD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7" t="37155" r="10632" b="34829"/>
            <a:stretch/>
          </p:blipFill>
          <p:spPr bwMode="auto">
            <a:xfrm rot="20977627">
              <a:off x="1087537" y="3352726"/>
              <a:ext cx="1196470" cy="41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lip Art Arrow Images – Browse 96,378 Stock Photos, Vectors ...">
              <a:extLst>
                <a:ext uri="{FF2B5EF4-FFF2-40B4-BE49-F238E27FC236}">
                  <a16:creationId xmlns:a16="http://schemas.microsoft.com/office/drawing/2014/main" id="{8748804A-0032-46B0-2E0C-AC7A9DFAB9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7" t="37155" r="10632" b="34829"/>
            <a:stretch/>
          </p:blipFill>
          <p:spPr bwMode="auto">
            <a:xfrm rot="157684">
              <a:off x="1076386" y="3760582"/>
              <a:ext cx="1196470" cy="41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lip Art Arrow Images – Browse 96,378 Stock Photos, Vectors ...">
              <a:extLst>
                <a:ext uri="{FF2B5EF4-FFF2-40B4-BE49-F238E27FC236}">
                  <a16:creationId xmlns:a16="http://schemas.microsoft.com/office/drawing/2014/main" id="{985880DC-98B8-8891-782C-F3F0F3AF5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7" t="37155" r="10632" b="34829"/>
            <a:stretch/>
          </p:blipFill>
          <p:spPr bwMode="auto">
            <a:xfrm rot="807243">
              <a:off x="1053017" y="4162062"/>
              <a:ext cx="1196470" cy="41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F8178CA-08D9-99F8-CF27-A200EB1DE0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61250" y="1389607"/>
                <a:ext cx="4098938" cy="526767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  <a:alpha val="71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algn="ctr">
                  <a:buNone/>
                </a:pPr>
                <a:endParaRPr lang="en-US" sz="3200" b="0" i="1" dirty="0">
                  <a:ln>
                    <a:noFill/>
                  </a:ln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𝑺𝒉𝒖𝒇𝒇𝒍𝒆𝑵𝒆𝒕</m:t>
                    </m:r>
                    <m:r>
                      <a:rPr lang="en-US" b="1" i="1" dirty="0" smtClean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𝒔</m:t>
                    </m:r>
                    <m:r>
                      <a:rPr lang="he-IL" b="1" i="0" dirty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he-IL" b="1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Light Condensed" panose="020B0502040204020203" pitchFamily="34" charset="0"/>
                  </a:rPr>
                  <a:t> </a:t>
                </a:r>
                <a:r>
                  <a:rPr lang="en-US" b="1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Light Condensed" panose="020B0502040204020203" pitchFamily="34" charset="0"/>
                  </a:rPr>
                  <a:t>:</a:t>
                </a:r>
              </a:p>
              <a:p>
                <a:pPr marL="0" indent="0" algn="ctr">
                  <a:buNone/>
                </a:pPr>
                <a:br>
                  <a:rPr lang="en-US" sz="1100" dirty="0">
                    <a:ln>
                      <a:noFill/>
                    </a:ln>
                    <a:solidFill>
                      <a:schemeClr val="tx1"/>
                    </a:solidFill>
                    <a:latin typeface="Bahnschrift Light Condensed" panose="020B0502040204020203" pitchFamily="34" charset="0"/>
                  </a:rPr>
                </a:br>
                <a:r>
                  <a:rPr lang="en-US" dirty="0">
                    <a:ln>
                      <a:noFill/>
                    </a:ln>
                    <a:solidFill>
                      <a:schemeClr val="tx1"/>
                    </a:solidFill>
                    <a:latin typeface="Bahnschrift Light Condensed" panose="020B0502040204020203" pitchFamily="34" charset="0"/>
                  </a:rPr>
                  <a:t>scaling the number of filters by </a:t>
                </a:r>
                <a14:m>
                  <m:oMath xmlns:m="http://schemas.openxmlformats.org/officeDocument/2006/math">
                    <m:r>
                      <a:rPr lang="en-US" i="1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n>
                      <a:noFill/>
                    </a:ln>
                    <a:solidFill>
                      <a:schemeClr val="tx1"/>
                    </a:solidFill>
                    <a:latin typeface="Bahnschrift Light Condensed" panose="020B0502040204020203" pitchFamily="34" charset="0"/>
                  </a:rPr>
                  <a:t> times, to customize the network to a desired complexity</a:t>
                </a:r>
              </a:p>
              <a:p>
                <a:pPr marL="0" indent="0" algn="ctr">
                  <a:buNone/>
                </a:pPr>
                <a:endParaRPr lang="en-US" sz="1100" dirty="0">
                  <a:solidFill>
                    <a:schemeClr val="tx1"/>
                  </a:solidFill>
                  <a:latin typeface="Bahnschrift Light Condensed" panose="020B0502040204020203" pitchFamily="34" charset="0"/>
                </a:endParaRPr>
              </a:p>
              <a:p>
                <a:pPr marL="0" indent="0" algn="ctr">
                  <a:buNone/>
                </a:pPr>
                <a:r>
                  <a:rPr lang="en-US" dirty="0">
                    <a:ln>
                      <a:noFill/>
                    </a:ln>
                    <a:solidFill>
                      <a:schemeClr val="tx1"/>
                    </a:solidFill>
                    <a:latin typeface="Bahnschrift Light Condensed" panose="020B0502040204020203" pitchFamily="34" charset="0"/>
                  </a:rPr>
                  <a:t>complexity will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n>
                      <a:noFill/>
                    </a:ln>
                    <a:solidFill>
                      <a:schemeClr val="tx1"/>
                    </a:solidFill>
                    <a:latin typeface="Bahnschrift Light Condensed" panose="020B0502040204020203" pitchFamily="34" charset="0"/>
                  </a:rPr>
                  <a:t> times of 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𝑢𝑓𝑓𝑙𝑒𝑁𝑒𝑡</m:t>
                    </m:r>
                    <m:r>
                      <a:rPr lang="en-US" sz="2400" i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e-IL" sz="24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he-IL" sz="24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endParaRPr lang="he-IL" dirty="0">
                  <a:ln>
                    <a:noFill/>
                  </a:ln>
                  <a:solidFill>
                    <a:schemeClr val="tx1"/>
                  </a:solidFill>
                  <a:latin typeface="Bahnschrift Ligh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F8178CA-08D9-99F8-CF27-A200EB1DE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1250" y="1389607"/>
                <a:ext cx="4098938" cy="526767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גרפיקה 6" descr="נורה עם מילוי מלא">
            <a:extLst>
              <a:ext uri="{FF2B5EF4-FFF2-40B4-BE49-F238E27FC236}">
                <a16:creationId xmlns:a16="http://schemas.microsoft.com/office/drawing/2014/main" id="{4A7EF470-8D0B-FD50-A038-97F364321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1697" y="1579677"/>
            <a:ext cx="770518" cy="77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9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07955F-D295-7D01-6E37-DDDE86CD2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409"/>
            <a:ext cx="10722932" cy="1325563"/>
          </a:xfrm>
        </p:spPr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ShuffleNet</a:t>
            </a: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5478D5E-4E19-F4E4-453E-745B7C62F8CF}"/>
              </a:ext>
            </a:extLst>
          </p:cNvPr>
          <p:cNvSpPr txBox="1"/>
          <p:nvPr/>
        </p:nvSpPr>
        <p:spPr>
          <a:xfrm>
            <a:off x="3871731" y="2262737"/>
            <a:ext cx="5283843" cy="11252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2400" dirty="0">
                <a:latin typeface="Bahnschrift Light Condensed" panose="020B0502040204020203" pitchFamily="34" charset="0"/>
              </a:rPr>
              <a:t>Given a computational budget, </a:t>
            </a:r>
            <a:r>
              <a:rPr lang="en-US" sz="2400" dirty="0" err="1">
                <a:latin typeface="Bahnschrift Light Condensed" panose="020B0502040204020203" pitchFamily="34" charset="0"/>
              </a:rPr>
              <a:t>ShuffleNet</a:t>
            </a:r>
            <a:r>
              <a:rPr lang="en-US" sz="2400" dirty="0">
                <a:latin typeface="Bahnschrift Light Condensed" panose="020B0502040204020203" pitchFamily="34" charset="0"/>
              </a:rPr>
              <a:t> can use wider feature maps.</a:t>
            </a:r>
          </a:p>
        </p:txBody>
      </p:sp>
      <p:pic>
        <p:nvPicPr>
          <p:cNvPr id="3074" name="Picture 2" descr="What are the Advantages / Disadvantages of Mechanical Seals? - Leak-Pack">
            <a:extLst>
              <a:ext uri="{FF2B5EF4-FFF2-40B4-BE49-F238E27FC236}">
                <a16:creationId xmlns:a16="http://schemas.microsoft.com/office/drawing/2014/main" id="{C857AC3F-C9C7-5FC7-69B1-08D482DD9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25" b="90688" l="3309" r="43660">
                        <a14:foregroundMark x1="15656" y1="48875" x2="30311" y2="63188"/>
                        <a14:foregroundMark x1="30311" y1="63188" x2="33815" y2="44500"/>
                        <a14:foregroundMark x1="33815" y1="44500" x2="30284" y2="38438"/>
                        <a14:foregroundMark x1="16713" y1="88375" x2="24499" y2="89250"/>
                        <a14:foregroundMark x1="24499" y1="89250" x2="33621" y2="87750"/>
                        <a14:foregroundMark x1="42825" y1="19875" x2="43576" y2="28625"/>
                        <a14:foregroundMark x1="6718" y1="10250" x2="5729" y2="11250"/>
                        <a14:foregroundMark x1="9872" y1="7062" x2="6718" y2="10250"/>
                        <a14:foregroundMark x1="5729" y1="11250" x2="3337" y2="19375"/>
                        <a14:foregroundMark x1="3337" y1="19375" x2="3615" y2="70625"/>
                        <a14:foregroundMark x1="3615" y1="70625" x2="4867" y2="79688"/>
                        <a14:foregroundMark x1="4867" y1="79688" x2="7453" y2="86500"/>
                        <a14:foregroundMark x1="7453" y1="86500" x2="12403" y2="90688"/>
                        <a14:foregroundMark x1="12403" y1="90688" x2="14989" y2="90688"/>
                        <a14:foregroundMark x1="15378" y1="6625" x2="15378" y2="6625"/>
                        <a14:foregroundMark x1="14516" y1="53188" x2="14711" y2="62125"/>
                        <a14:foregroundMark x1="12069" y1="44813" x2="14516" y2="64875"/>
                        <a14:foregroundMark x1="34566" y1="89250" x2="41379" y2="85875"/>
                        <a14:foregroundMark x1="41379" y1="85875" x2="41491" y2="81313"/>
                        <a14:foregroundMark x1="21162" y1="60438" x2="26363" y2="64625"/>
                        <a14:foregroundMark x1="26363" y1="64625" x2="28198" y2="64688"/>
                        <a14:foregroundMark x1="34260" y1="42688" x2="34399" y2="59125"/>
                        <a14:foregroundMark x1="34399" y1="59125" x2="31090" y2="65313"/>
                        <a14:foregroundMark x1="31090" y1="65313" x2="27809" y2="65750"/>
                        <a14:foregroundMark x1="26307" y1="20313" x2="26390" y2="23313"/>
                        <a14:foregroundMark x1="37013" y1="7688" x2="28198" y2="6875"/>
                        <a14:foregroundMark x1="43382" y1="42250" x2="43660" y2="68938"/>
                        <a14:foregroundMark x1="3309" y1="19000" x2="3504" y2="46563"/>
                        <a14:foregroundMark x1="11290" y1="44188" x2="11763" y2="62125"/>
                        <a14:foregroundMark x1="13209" y1="40125" x2="13765" y2="43750"/>
                        <a14:backgroundMark x1="6257" y1="12188" x2="6257" y2="12188"/>
                        <a14:backgroundMark x1="5979" y1="11563" x2="5979" y2="11563"/>
                        <a14:backgroundMark x1="6646" y1="10250" x2="6646" y2="10250"/>
                        <a14:backgroundMark x1="6924" y1="10250" x2="6924" y2="10250"/>
                        <a14:backgroundMark x1="7508" y1="9875" x2="7397" y2="1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57"/>
          <a:stretch/>
        </p:blipFill>
        <p:spPr bwMode="auto">
          <a:xfrm>
            <a:off x="2210764" y="2150013"/>
            <a:ext cx="1527858" cy="141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hat are the Advantages / Disadvantages of Mechanical Seals? - Leak-Pack">
            <a:extLst>
              <a:ext uri="{FF2B5EF4-FFF2-40B4-BE49-F238E27FC236}">
                <a16:creationId xmlns:a16="http://schemas.microsoft.com/office/drawing/2014/main" id="{27517FB2-E117-F646-73FD-D7055132A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25" b="90688" l="3309" r="43660">
                        <a14:foregroundMark x1="15656" y1="48875" x2="30311" y2="63188"/>
                        <a14:foregroundMark x1="30311" y1="63188" x2="33815" y2="44500"/>
                        <a14:foregroundMark x1="33815" y1="44500" x2="30284" y2="38438"/>
                        <a14:foregroundMark x1="16713" y1="88375" x2="24499" y2="89250"/>
                        <a14:foregroundMark x1="24499" y1="89250" x2="33621" y2="87750"/>
                        <a14:foregroundMark x1="42825" y1="19875" x2="43576" y2="28625"/>
                        <a14:foregroundMark x1="6718" y1="10250" x2="5729" y2="11250"/>
                        <a14:foregroundMark x1="9872" y1="7062" x2="6718" y2="10250"/>
                        <a14:foregroundMark x1="5729" y1="11250" x2="3337" y2="19375"/>
                        <a14:foregroundMark x1="3337" y1="19375" x2="3615" y2="70625"/>
                        <a14:foregroundMark x1="3615" y1="70625" x2="4867" y2="79688"/>
                        <a14:foregroundMark x1="4867" y1="79688" x2="7453" y2="86500"/>
                        <a14:foregroundMark x1="7453" y1="86500" x2="12403" y2="90688"/>
                        <a14:foregroundMark x1="12403" y1="90688" x2="14989" y2="90688"/>
                        <a14:foregroundMark x1="15378" y1="6625" x2="15378" y2="6625"/>
                        <a14:foregroundMark x1="14516" y1="53188" x2="14711" y2="62125"/>
                        <a14:foregroundMark x1="12069" y1="44813" x2="14516" y2="64875"/>
                        <a14:foregroundMark x1="34566" y1="89250" x2="41379" y2="85875"/>
                        <a14:foregroundMark x1="41379" y1="85875" x2="41491" y2="81313"/>
                        <a14:foregroundMark x1="21162" y1="60438" x2="26363" y2="64625"/>
                        <a14:foregroundMark x1="26363" y1="64625" x2="28198" y2="64688"/>
                        <a14:foregroundMark x1="34260" y1="42688" x2="34399" y2="59125"/>
                        <a14:foregroundMark x1="34399" y1="59125" x2="31090" y2="65313"/>
                        <a14:foregroundMark x1="31090" y1="65313" x2="27809" y2="65750"/>
                        <a14:foregroundMark x1="26307" y1="20313" x2="26390" y2="23313"/>
                        <a14:foregroundMark x1="37013" y1="7688" x2="28198" y2="6875"/>
                        <a14:foregroundMark x1="43382" y1="42250" x2="43660" y2="68938"/>
                        <a14:foregroundMark x1="3309" y1="19000" x2="3504" y2="46563"/>
                        <a14:foregroundMark x1="11290" y1="44188" x2="11763" y2="62125"/>
                        <a14:foregroundMark x1="13209" y1="40125" x2="13765" y2="43750"/>
                        <a14:backgroundMark x1="6257" y1="12188" x2="6257" y2="12188"/>
                        <a14:backgroundMark x1="5979" y1="11563" x2="5979" y2="11563"/>
                        <a14:backgroundMark x1="6646" y1="10250" x2="6646" y2="10250"/>
                        <a14:backgroundMark x1="6924" y1="10250" x2="6924" y2="10250"/>
                        <a14:backgroundMark x1="7508" y1="9875" x2="7397" y2="1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57"/>
          <a:stretch/>
        </p:blipFill>
        <p:spPr bwMode="auto">
          <a:xfrm>
            <a:off x="2210764" y="4177972"/>
            <a:ext cx="1527858" cy="141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3A56A53-147D-BC71-9388-B8F5E5D66481}"/>
              </a:ext>
            </a:extLst>
          </p:cNvPr>
          <p:cNvSpPr txBox="1"/>
          <p:nvPr/>
        </p:nvSpPr>
        <p:spPr>
          <a:xfrm>
            <a:off x="3871730" y="4221532"/>
            <a:ext cx="5283843" cy="11306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2400" dirty="0">
                <a:latin typeface="Bahnschrift Light Condensed" panose="020B0502040204020203" pitchFamily="34" charset="0"/>
              </a:rPr>
              <a:t>Significant for small networks, since they do not have enough channels to process the information.</a:t>
            </a:r>
            <a:endParaRPr lang="he-IL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2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59" name="Right Triangle 2058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62" name="Straight Connector 206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Straight Connector 206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8" name="Straight Connector 206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0" name="Straight Connector 206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Straight Connector 207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Straight Connector 207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Straight Connector 208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Straight Connector 208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7" name="Straight Connector 208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8" name="Straight Connector 208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41627000-C26B-A13C-A181-4B9E51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4952999" cy="2247616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D300DBC-697B-9E76-76C9-D8EBD760B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03830"/>
            <a:ext cx="4952999" cy="3009494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ImageNet 2012 classification dataset</a:t>
            </a:r>
          </a:p>
          <a:p>
            <a:r>
              <a:rPr lang="en-US" b="0" i="0" dirty="0">
                <a:effectLst/>
                <a:latin typeface="Bahnschrift Light Condensed" panose="020B0502040204020203" pitchFamily="34" charset="0"/>
              </a:rPr>
              <a:t>1.2 million images</a:t>
            </a:r>
            <a:endParaRPr lang="en-US" dirty="0">
              <a:latin typeface="Bahnschrift Light Condensed" panose="020B0502040204020203" pitchFamily="34" charset="0"/>
            </a:endParaRPr>
          </a:p>
          <a:p>
            <a:r>
              <a:rPr lang="en-US" b="0" i="0" dirty="0">
                <a:effectLst/>
                <a:latin typeface="Bahnschrift Light Condensed" panose="020B0502040204020203" pitchFamily="34" charset="0"/>
              </a:rPr>
              <a:t>1,000 categories including objects such as animals, vehicles, and household items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A snapshot of two root-to-leaf branches of ImageNet: mammal sub-tree and vehicle sub-tree. Source: Ye 2018, fig. A1-A.">
            <a:extLst>
              <a:ext uri="{FF2B5EF4-FFF2-40B4-BE49-F238E27FC236}">
                <a16:creationId xmlns:a16="http://schemas.microsoft.com/office/drawing/2014/main" id="{47B207E0-0E55-802E-A909-613ED8AA5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2" r="27852"/>
          <a:stretch/>
        </p:blipFill>
        <p:spPr bwMode="auto">
          <a:xfrm>
            <a:off x="6084875" y="-3439"/>
            <a:ext cx="6950899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0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1E9502-9B8A-3C34-82D3-DD2FA001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  <a:br>
              <a:rPr lang="en-US" dirty="0"/>
            </a:br>
            <a:r>
              <a:rPr lang="en-US" sz="3200" dirty="0"/>
              <a:t>Pointwise Group Convolutions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9C7548F-DBCE-41AB-76B5-99CD46DB9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79" y="1896798"/>
            <a:ext cx="5481245" cy="2259818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Bahnschrift Light Condensed" panose="020B0502040204020203" pitchFamily="34" charset="0"/>
              </a:rPr>
              <a:t>Conditions:</a:t>
            </a:r>
          </a:p>
          <a:p>
            <a:r>
              <a:rPr lang="en-US" sz="2600" dirty="0">
                <a:latin typeface="Bahnschrift Light Condensed" panose="020B0502040204020203" pitchFamily="34" charset="0"/>
              </a:rPr>
              <a:t>Compare same complexity, numbers of groups range from 1 to 8</a:t>
            </a:r>
            <a:endParaRPr lang="he-IL" sz="2600" dirty="0">
              <a:latin typeface="Bahnschrift Light Condensed" panose="020B0502040204020203" pitchFamily="34" charset="0"/>
            </a:endParaRPr>
          </a:p>
          <a:p>
            <a:r>
              <a:rPr lang="en-US" sz="2600" dirty="0">
                <a:latin typeface="Bahnschrift Light Condensed" panose="020B0502040204020203" pitchFamily="34" charset="0"/>
              </a:rPr>
              <a:t>3 different complexities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CD89C59-FACB-BFAD-9775-3D1F96C2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74" y="4683444"/>
            <a:ext cx="8968145" cy="2001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BB444022-A21F-67D8-5254-E39363F20B42}"/>
                  </a:ext>
                </a:extLst>
              </p:cNvPr>
              <p:cNvSpPr txBox="1"/>
              <p:nvPr/>
            </p:nvSpPr>
            <p:spPr>
              <a:xfrm>
                <a:off x="10211385" y="5477790"/>
                <a:ext cx="1368881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e-IL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he-IL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he-IL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he-IL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BB444022-A21F-67D8-5254-E39363F2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385" y="5477790"/>
                <a:ext cx="1368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E818856E-72F3-6B29-C30D-2CAA7C4C5535}"/>
                  </a:ext>
                </a:extLst>
              </p:cNvPr>
              <p:cNvSpPr txBox="1"/>
              <p:nvPr/>
            </p:nvSpPr>
            <p:spPr>
              <a:xfrm>
                <a:off x="10225152" y="5794163"/>
                <a:ext cx="1368881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e-IL" i="1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he-IL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E818856E-72F3-6B29-C30D-2CAA7C4C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152" y="5794163"/>
                <a:ext cx="13688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83C6C626-87CD-1C0E-1665-A1A46F9CACE9}"/>
                  </a:ext>
                </a:extLst>
              </p:cNvPr>
              <p:cNvSpPr txBox="1"/>
              <p:nvPr/>
            </p:nvSpPr>
            <p:spPr>
              <a:xfrm>
                <a:off x="10237852" y="6113206"/>
                <a:ext cx="1368881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e-IL" i="1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he-IL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83C6C626-87CD-1C0E-1665-A1A46F9CA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52" y="6113206"/>
                <a:ext cx="1368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AD9A396A-83DB-312C-D06C-6C3654EE44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4824" y="1896798"/>
                <a:ext cx="5933176" cy="2421202"/>
              </a:xfrm>
              <a:prstGeom prst="rect">
                <a:avLst/>
              </a:prstGeom>
            </p:spPr>
            <p:txBody>
              <a:bodyPr lIns="91440" tIns="45720" rIns="91440" bIns="45720"/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1000"/>
                  </a:spcBef>
                  <a:buClr>
                    <a:schemeClr val="bg1"/>
                  </a:buClr>
                  <a:buSzPct val="75000"/>
                  <a:buFont typeface="Arial" panose="020B0604020202020204" pitchFamily="34" charset="0"/>
                  <a:buChar char="•"/>
                  <a:defRPr sz="2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Arial" panose="020B0604020202020204" pitchFamily="34" charset="0"/>
                  <a:buChar char="•"/>
                  <a:defRPr sz="24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2pPr>
                <a:lvl3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Arial" panose="020B0604020202020204" pitchFamily="34" charset="0"/>
                  <a:buChar char="•"/>
                  <a:defRPr sz="20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3pPr>
                <a:lvl4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4pPr>
                <a:lvl5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b="1" dirty="0">
                    <a:latin typeface="Bahnschrift Light Condensed" panose="020B0502040204020203" pitchFamily="34" charset="0"/>
                  </a:rPr>
                  <a:t>Conclusions: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>
                    <a:latin typeface="Bahnschrift Light Condensed" panose="020B0502040204020203" pitchFamily="34" charset="0"/>
                  </a:rPr>
                  <a:t>Models with group convolutions (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6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>
                    <a:latin typeface="Bahnschrift Light Condensed" panose="020B0502040204020203" pitchFamily="34" charset="0"/>
                  </a:rPr>
                  <a:t>) consistently perform better than without (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>
                    <a:latin typeface="Bahnschrift Light Condensed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>
                    <a:latin typeface="Bahnschrift Light Condensed" panose="020B0502040204020203" pitchFamily="34" charset="0"/>
                  </a:rPr>
                  <a:t>Smaller models tend to benefit</a:t>
                </a:r>
                <a:br>
                  <a:rPr lang="en-US" sz="2600" dirty="0">
                    <a:latin typeface="Bahnschrift Light Condensed" panose="020B0502040204020203" pitchFamily="34" charset="0"/>
                  </a:rPr>
                </a:br>
                <a:r>
                  <a:rPr lang="en-US" sz="2600" dirty="0">
                    <a:latin typeface="Bahnschrift Light Condensed" panose="020B0502040204020203" pitchFamily="34" charset="0"/>
                  </a:rPr>
                  <a:t>more from groups</a:t>
                </a:r>
              </a:p>
            </p:txBody>
          </p:sp>
        </mc:Choice>
        <mc:Fallback xmlns="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AD9A396A-83DB-312C-D06C-6C3654EE4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824" y="1896798"/>
                <a:ext cx="5933176" cy="2421202"/>
              </a:xfrm>
              <a:prstGeom prst="rect">
                <a:avLst/>
              </a:prstGeom>
              <a:blipFill>
                <a:blip r:embed="rId7"/>
                <a:stretch>
                  <a:fillRect l="-1850" t="-2267" r="-1644" b="-27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82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1E9502-9B8A-3C34-82D3-DD2FA001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dassah Friedlaender"/>
                <a:ea typeface="+mj-ea"/>
                <a:cs typeface="+mj-cs"/>
              </a:rPr>
              <a:t>Ablation Study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dassah Friedlaender"/>
                <a:ea typeface="+mj-ea"/>
                <a:cs typeface="+mj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dassah Friedlaender"/>
                <a:ea typeface="+mj-ea"/>
                <a:cs typeface="+mj-cs"/>
              </a:rPr>
              <a:t>Channel Shuffle vs. No Shuffle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9C7548F-DBCE-41AB-76B5-99CD46DB9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79" y="1896798"/>
            <a:ext cx="5481245" cy="2259818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Bahnschrift Light Condensed" panose="020B0502040204020203" pitchFamily="34" charset="0"/>
              </a:rPr>
              <a:t>Conditions:</a:t>
            </a:r>
          </a:p>
          <a:p>
            <a:r>
              <a:rPr lang="en-US" sz="2600" dirty="0">
                <a:latin typeface="Bahnschrift Light Condensed" panose="020B0502040204020203" pitchFamily="34" charset="0"/>
              </a:rPr>
              <a:t>group number is set to 3 or 8</a:t>
            </a:r>
          </a:p>
          <a:p>
            <a:r>
              <a:rPr lang="en-US" sz="2600" dirty="0">
                <a:latin typeface="Bahnschrift Light Condensed" panose="020B0502040204020203" pitchFamily="34" charset="0"/>
              </a:rPr>
              <a:t>3 different scales of complexity</a:t>
            </a:r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D9A396A-83DB-312C-D06C-6C3654EE44B2}"/>
              </a:ext>
            </a:extLst>
          </p:cNvPr>
          <p:cNvSpPr txBox="1">
            <a:spLocks/>
          </p:cNvSpPr>
          <p:nvPr/>
        </p:nvSpPr>
        <p:spPr>
          <a:xfrm>
            <a:off x="6004824" y="1896798"/>
            <a:ext cx="5933176" cy="2421202"/>
          </a:xfrm>
          <a:prstGeom prst="rect">
            <a:avLst/>
          </a:prstGeom>
        </p:spPr>
        <p:txBody>
          <a:bodyPr lIns="91440" tIns="45720" rIns="91440" bIns="4572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 b="1" dirty="0">
                <a:latin typeface="Bahnschrift Light Condensed" panose="020B0502040204020203" pitchFamily="34" charset="0"/>
              </a:rPr>
              <a:t>Conclusions: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latin typeface="Bahnschrift Light Condensed" panose="020B0502040204020203" pitchFamily="34" charset="0"/>
              </a:rPr>
              <a:t>channel shuffle consistently boosts</a:t>
            </a:r>
            <a:br>
              <a:rPr lang="en-US" sz="2600" dirty="0">
                <a:latin typeface="Bahnschrift Light Condensed" panose="020B0502040204020203" pitchFamily="34" charset="0"/>
              </a:rPr>
            </a:br>
            <a:r>
              <a:rPr lang="en-US" sz="2600" dirty="0">
                <a:latin typeface="Bahnschrift Light Condensed" panose="020B0502040204020203" pitchFamily="34" charset="0"/>
              </a:rPr>
              <a:t>classification scores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latin typeface="Bahnschrift Light Condensed" panose="020B0502040204020203" pitchFamily="34" charset="0"/>
              </a:rPr>
              <a:t>when group number is larger, channel shuffle outperform the counterparts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02F6970-B3B2-A0FE-5AB7-AF42B823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196" y="4362726"/>
            <a:ext cx="8813579" cy="23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7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AF0683-CB1E-1375-FAD0-FE55757E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46125"/>
            <a:ext cx="10722932" cy="1325563"/>
          </a:xfrm>
        </p:spPr>
        <p:txBody>
          <a:bodyPr anchor="ctr"/>
          <a:lstStyle/>
          <a:p>
            <a:pPr algn="ctr"/>
            <a:r>
              <a:rPr lang="en-US" dirty="0"/>
              <a:t>Comparison with Other Structure Units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6939007-7119-619F-8D13-D1560F42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50" y="2647949"/>
            <a:ext cx="11486299" cy="1790701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1ABAB6C-CDA5-018F-CD24-47E42BF3AEEC}"/>
              </a:ext>
            </a:extLst>
          </p:cNvPr>
          <p:cNvSpPr txBox="1"/>
          <p:nvPr/>
        </p:nvSpPr>
        <p:spPr>
          <a:xfrm>
            <a:off x="4713704" y="4508501"/>
            <a:ext cx="3020596" cy="1200329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 rtl="0"/>
            <a:r>
              <a:rPr lang="en-US" sz="2400" dirty="0">
                <a:latin typeface="Bahnschrift Light Condensed" panose="020B0502040204020203" pitchFamily="34" charset="0"/>
              </a:rPr>
              <a:t>comparisons with </a:t>
            </a:r>
            <a:r>
              <a:rPr lang="en-US" sz="2400" dirty="0" err="1">
                <a:latin typeface="Bahnschrift Light Condensed" panose="020B0502040204020203" pitchFamily="34" charset="0"/>
              </a:rPr>
              <a:t>ShuffleNet</a:t>
            </a:r>
            <a:r>
              <a:rPr lang="en-US" sz="2400" dirty="0">
                <a:latin typeface="Bahnschrift Light Condensed" panose="020B0502040204020203" pitchFamily="34" charset="0"/>
              </a:rPr>
              <a:t> under the same complexity constraint</a:t>
            </a:r>
            <a:endParaRPr lang="he-IL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79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FCF08C-14FE-89E3-99A2-76379E05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525"/>
            <a:ext cx="11264900" cy="1325563"/>
          </a:xfrm>
        </p:spPr>
        <p:txBody>
          <a:bodyPr/>
          <a:lstStyle/>
          <a:p>
            <a:pPr algn="ctr"/>
            <a:r>
              <a:rPr lang="en-US" dirty="0"/>
              <a:t>Comparison with </a:t>
            </a:r>
            <a:r>
              <a:rPr lang="en-US" dirty="0" err="1"/>
              <a:t>MobileNets</a:t>
            </a:r>
            <a:br>
              <a:rPr lang="en-US" dirty="0"/>
            </a:br>
            <a:r>
              <a:rPr lang="en-US" dirty="0"/>
              <a:t>and Other Frameworks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9C60FAAB-2373-76D2-766F-80FC5619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1691" y="1690688"/>
            <a:ext cx="7333614" cy="2769492"/>
          </a:xfr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0684290-E07E-359F-8CFE-0D2BA61DC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698" y="4562476"/>
            <a:ext cx="5550401" cy="2144976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4D9FA7F-8E75-E61D-D5A9-D9FE30C68896}"/>
              </a:ext>
            </a:extLst>
          </p:cNvPr>
          <p:cNvSpPr txBox="1"/>
          <p:nvPr/>
        </p:nvSpPr>
        <p:spPr>
          <a:xfrm>
            <a:off x="762501" y="5078156"/>
            <a:ext cx="292567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Bahnschrift Light Condensed" panose="020B0502040204020203" pitchFamily="34" charset="0"/>
              </a:rPr>
              <a:t>comparisons with </a:t>
            </a:r>
            <a:r>
              <a:rPr lang="en-US" sz="2400" dirty="0" err="1">
                <a:latin typeface="Bahnschrift Light Condensed" panose="020B0502040204020203" pitchFamily="34" charset="0"/>
              </a:rPr>
              <a:t>ShuffleNet</a:t>
            </a:r>
            <a:r>
              <a:rPr lang="en-US" sz="2400" dirty="0">
                <a:latin typeface="Bahnschrift Light Condensed" panose="020B0502040204020203" pitchFamily="34" charset="0"/>
              </a:rPr>
              <a:t> under the same classification error</a:t>
            </a:r>
            <a:endParaRPr lang="he-IL" sz="2400" dirty="0">
              <a:latin typeface="Bahnschrift Light Condensed" panose="020B0502040204020203" pitchFamily="3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16E1FB2-C104-472D-A8F0-F796DF199434}"/>
              </a:ext>
            </a:extLst>
          </p:cNvPr>
          <p:cNvSpPr txBox="1"/>
          <p:nvPr/>
        </p:nvSpPr>
        <p:spPr>
          <a:xfrm>
            <a:off x="808120" y="2495371"/>
            <a:ext cx="292567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Bahnschrift Light Condensed" panose="020B0502040204020203" pitchFamily="34" charset="0"/>
              </a:rPr>
              <a:t>comparisons with </a:t>
            </a:r>
            <a:r>
              <a:rPr lang="en-US" sz="2400" dirty="0" err="1">
                <a:latin typeface="Bahnschrift Light Condensed" panose="020B0502040204020203" pitchFamily="34" charset="0"/>
              </a:rPr>
              <a:t>ShuffleNet</a:t>
            </a:r>
            <a:r>
              <a:rPr lang="en-US" sz="2400" dirty="0">
                <a:latin typeface="Bahnschrift Light Condensed" panose="020B0502040204020203" pitchFamily="34" charset="0"/>
              </a:rPr>
              <a:t> under the same complexity constraint</a:t>
            </a:r>
            <a:endParaRPr lang="he-IL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A9022E-24AB-08B6-C134-5CAB3B3E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725"/>
            <a:ext cx="10722932" cy="1325563"/>
          </a:xfrm>
        </p:spPr>
        <p:txBody>
          <a:bodyPr/>
          <a:lstStyle/>
          <a:p>
            <a:r>
              <a:rPr lang="en-US" dirty="0"/>
              <a:t>Generalization Ability</a:t>
            </a:r>
            <a:br>
              <a:rPr lang="en-US" dirty="0"/>
            </a:br>
            <a:r>
              <a:rPr lang="en-US" sz="3200" dirty="0"/>
              <a:t>Transfer Learning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ECCE9130-5F4C-36E0-A91A-E237044EB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560" y="4301937"/>
            <a:ext cx="11187938" cy="2065720"/>
          </a:xfrm>
        </p:spPr>
      </p:pic>
      <p:pic>
        <p:nvPicPr>
          <p:cNvPr id="1026" name="Picture 2" descr="Introducing Transfer Learning as Your Next Engine to Drive Future  Innovations | by Robotic Automation Expert (RAX) | DataDrivenInvestor">
            <a:extLst>
              <a:ext uri="{FF2B5EF4-FFF2-40B4-BE49-F238E27FC236}">
                <a16:creationId xmlns:a16="http://schemas.microsoft.com/office/drawing/2014/main" id="{71F9E430-04B6-9775-81A0-0283580CA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22" y="479191"/>
            <a:ext cx="5044476" cy="350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739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15B16F7-DD9B-5DC2-AA0D-072D39B2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4225"/>
            <a:ext cx="10722932" cy="1325563"/>
          </a:xfrm>
        </p:spPr>
        <p:txBody>
          <a:bodyPr/>
          <a:lstStyle/>
          <a:p>
            <a:r>
              <a:rPr lang="en-US" dirty="0"/>
              <a:t>Actual Speedup Evaluation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EFC28258-EBF9-AF75-D9A8-D5D536E1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2994818"/>
            <a:ext cx="11503499" cy="2567745"/>
          </a:xfrm>
        </p:spPr>
      </p:pic>
    </p:spTree>
    <p:extLst>
      <p:ext uri="{BB962C8B-B14F-4D97-AF65-F5344CB8AC3E}">
        <p14:creationId xmlns:p14="http://schemas.microsoft.com/office/powerpoint/2010/main" val="125202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C690F8B-8AA8-3F44-54AF-44228785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Terms:</a:t>
            </a:r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1D9654A6-FAB6-FB91-A79B-BBBF46AB7658}"/>
              </a:ext>
            </a:extLst>
          </p:cNvPr>
          <p:cNvSpPr/>
          <p:nvPr/>
        </p:nvSpPr>
        <p:spPr>
          <a:xfrm>
            <a:off x="105770" y="1669345"/>
            <a:ext cx="4213184" cy="4652239"/>
          </a:xfrm>
          <a:prstGeom prst="ellipse">
            <a:avLst/>
          </a:prstGeom>
          <a:solidFill>
            <a:schemeClr val="bg2">
              <a:alpha val="88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2A74DB5-B743-43A0-5BEC-CB33CA90313A}"/>
              </a:ext>
            </a:extLst>
          </p:cNvPr>
          <p:cNvSpPr txBox="1"/>
          <p:nvPr/>
        </p:nvSpPr>
        <p:spPr>
          <a:xfrm>
            <a:off x="596632" y="2390465"/>
            <a:ext cx="3194611" cy="12875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indent="0" algn="ctr" rtl="0">
              <a:lnSpc>
                <a:spcPct val="150000"/>
              </a:lnSpc>
              <a:buNone/>
            </a:pPr>
            <a:r>
              <a:rPr lang="en-US" sz="1800" b="1" dirty="0"/>
              <a:t>MFLOPS</a:t>
            </a:r>
          </a:p>
          <a:p>
            <a:pPr marL="0" indent="0" algn="ctr" rtl="0">
              <a:lnSpc>
                <a:spcPct val="150000"/>
              </a:lnSpc>
              <a:buNone/>
            </a:pPr>
            <a:r>
              <a:rPr lang="en-US" sz="1800" dirty="0"/>
              <a:t>Million Floating-Point Operations Per Second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70B813C-22FB-7EF7-C690-01E5BE7BC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75" b="89752" l="4928" r="92754">
                        <a14:foregroundMark x1="31594" y1="8075" x2="68116" y2="11180"/>
                        <a14:foregroundMark x1="4928" y1="19565" x2="19710" y2="22981"/>
                        <a14:foregroundMark x1="19710" y1="22981" x2="17971" y2="25776"/>
                        <a14:foregroundMark x1="82609" y1="46894" x2="82609" y2="46894"/>
                        <a14:foregroundMark x1="78551" y1="37888" x2="71014" y2="54037"/>
                        <a14:foregroundMark x1="71014" y1="54037" x2="88696" y2="56211"/>
                        <a14:foregroundMark x1="88696" y1="56211" x2="83478" y2="39752"/>
                        <a14:foregroundMark x1="92754" y1="47205" x2="91014" y2="53727"/>
                        <a14:foregroundMark x1="54203" y1="17391" x2="61159" y2="27950"/>
                        <a14:foregroundMark x1="44348" y1="20807" x2="54783" y2="54037"/>
                        <a14:foregroundMark x1="58551" y1="18634" x2="55652" y2="76398"/>
                        <a14:foregroundMark x1="74783" y1="46273" x2="83478" y2="50932"/>
                        <a14:foregroundMark x1="15362" y1="25776" x2="17101" y2="341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6583" y="3948409"/>
            <a:ext cx="2414708" cy="2253727"/>
          </a:xfrm>
          <a:prstGeom prst="rect">
            <a:avLst/>
          </a:prstGeom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84831461-948C-BCFA-E89A-D73FD6630E16}"/>
              </a:ext>
            </a:extLst>
          </p:cNvPr>
          <p:cNvSpPr/>
          <p:nvPr/>
        </p:nvSpPr>
        <p:spPr>
          <a:xfrm>
            <a:off x="7823600" y="1714888"/>
            <a:ext cx="4213184" cy="4652239"/>
          </a:xfrm>
          <a:prstGeom prst="ellipse">
            <a:avLst/>
          </a:prstGeom>
          <a:solidFill>
            <a:schemeClr val="bg2">
              <a:alpha val="88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C371BFE2-FAD4-7EDC-9540-2AEA9CC99066}"/>
              </a:ext>
            </a:extLst>
          </p:cNvPr>
          <p:cNvSpPr txBox="1"/>
          <p:nvPr/>
        </p:nvSpPr>
        <p:spPr>
          <a:xfrm>
            <a:off x="8241284" y="2356498"/>
            <a:ext cx="3194611" cy="21185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indent="0" algn="ctr" rtl="0">
              <a:lnSpc>
                <a:spcPct val="150000"/>
              </a:lnSpc>
              <a:buNone/>
            </a:pPr>
            <a:r>
              <a:rPr lang="en-US" sz="1800" b="1" dirty="0"/>
              <a:t>BOTTLENECK UNIT</a:t>
            </a:r>
          </a:p>
          <a:p>
            <a:pPr marL="0" indent="0" algn="ctr" rtl="0">
              <a:lnSpc>
                <a:spcPct val="150000"/>
              </a:lnSpc>
              <a:buNone/>
            </a:pPr>
            <a:r>
              <a:rPr lang="en-US" sz="1800" dirty="0"/>
              <a:t>1x1 convolution layer, followed by a larger convolution layer, followed by 1x1 convolution layer</a:t>
            </a:r>
          </a:p>
        </p:txBody>
      </p:sp>
      <p:pic>
        <p:nvPicPr>
          <p:cNvPr id="1026" name="Picture 2" descr="What is a Bottleneck?">
            <a:extLst>
              <a:ext uri="{FF2B5EF4-FFF2-40B4-BE49-F238E27FC236}">
                <a16:creationId xmlns:a16="http://schemas.microsoft.com/office/drawing/2014/main" id="{F30CF4BE-E0BF-9F39-4CD2-C215B1CB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24" b="96881" l="0" r="99872">
                        <a14:foregroundMark x1="1538" y1="14969" x2="10000" y2="61746"/>
                        <a14:foregroundMark x1="10000" y1="61746" x2="8590" y2="81289"/>
                        <a14:foregroundMark x1="8590" y1="81289" x2="2308" y2="59667"/>
                        <a14:foregroundMark x1="2308" y1="59667" x2="1154" y2="16008"/>
                        <a14:foregroundMark x1="89231" y1="38046" x2="97179" y2="38462"/>
                        <a14:foregroundMark x1="97179" y1="38462" x2="99231" y2="53015"/>
                        <a14:foregroundMark x1="99231" y1="53015" x2="90513" y2="58628"/>
                        <a14:foregroundMark x1="90513" y1="58628" x2="86282" y2="57380"/>
                        <a14:foregroundMark x1="90385" y1="47401" x2="99359" y2="42620"/>
                        <a14:foregroundMark x1="99359" y1="42620" x2="93718" y2="51559"/>
                        <a14:foregroundMark x1="93718" y1="51559" x2="93590" y2="51351"/>
                        <a14:foregroundMark x1="96667" y1="39085" x2="98462" y2="50312"/>
                        <a14:foregroundMark x1="98462" y1="50312" x2="95128" y2="51767"/>
                        <a14:foregroundMark x1="256" y1="9148" x2="6795" y2="8524"/>
                        <a14:foregroundMark x1="6795" y1="8524" x2="30897" y2="11227"/>
                        <a14:foregroundMark x1="30897" y1="11227" x2="67436" y2="34511"/>
                        <a14:foregroundMark x1="67436" y1="34511" x2="75000" y2="35967"/>
                        <a14:foregroundMark x1="75000" y1="35967" x2="99615" y2="33888"/>
                        <a14:foregroundMark x1="641" y1="94387" x2="2209" y2="94586"/>
                        <a14:foregroundMark x1="18224" y1="93227" x2="19487" y2="92931"/>
                        <a14:foregroundMark x1="17692" y1="93352" x2="17346" y2="93433"/>
                        <a14:foregroundMark x1="19487" y1="92931" x2="20049" y2="93007"/>
                        <a14:foregroundMark x1="40110" y1="88881" x2="40385" y2="88773"/>
                        <a14:foregroundMark x1="36031" y1="90487" x2="36548" y2="90284"/>
                        <a14:foregroundMark x1="40385" y1="88773" x2="63333" y2="63617"/>
                        <a14:foregroundMark x1="63333" y1="63617" x2="73205" y2="61746"/>
                        <a14:foregroundMark x1="73205" y1="61746" x2="85128" y2="62162"/>
                        <a14:foregroundMark x1="85128" y1="62162" x2="99872" y2="61123"/>
                        <a14:foregroundMark x1="99872" y1="32848" x2="70897" y2="34304"/>
                        <a14:foregroundMark x1="70897" y1="34304" x2="62692" y2="31393"/>
                        <a14:foregroundMark x1="64615" y1="32017" x2="76282" y2="34096"/>
                        <a14:foregroundMark x1="59060" y1="69520" x2="40641" y2="88150"/>
                        <a14:foregroundMark x1="64384" y1="64136" x2="59432" y2="69144"/>
                        <a14:foregroundMark x1="65513" y1="62994" x2="64418" y2="64101"/>
                        <a14:foregroundMark x1="40204" y1="89054" x2="44359" y2="86902"/>
                        <a14:foregroundMark x1="44359" y1="86902" x2="58077" y2="69647"/>
                        <a14:foregroundMark x1="34103" y1="41580" x2="43590" y2="39917"/>
                        <a14:foregroundMark x1="43590" y1="39917" x2="41410" y2="52391"/>
                        <a14:foregroundMark x1="41410" y1="52391" x2="33333" y2="55301"/>
                        <a14:foregroundMark x1="33333" y1="55301" x2="33077" y2="54678"/>
                        <a14:foregroundMark x1="52308" y1="54262" x2="38333" y2="61746"/>
                        <a14:foregroundMark x1="38333" y1="61746" x2="56538" y2="52391"/>
                        <a14:foregroundMark x1="46282" y1="43867" x2="46154" y2="50312"/>
                        <a14:foregroundMark x1="51538" y1="55925" x2="60128" y2="55509"/>
                        <a14:foregroundMark x1="60128" y1="55509" x2="61410" y2="53222"/>
                        <a14:foregroundMark x1="897" y1="94595" x2="16667" y2="93347"/>
                        <a14:foregroundMark x1="16667" y1="93347" x2="24359" y2="93763"/>
                        <a14:foregroundMark x1="24359" y1="93763" x2="35178" y2="91326"/>
                        <a14:foregroundMark x1="40354" y1="89329" x2="45000" y2="86486"/>
                        <a14:foregroundMark x1="45000" y1="86486" x2="47821" y2="81289"/>
                        <a14:foregroundMark x1="40129" y1="88916" x2="44359" y2="85239"/>
                        <a14:foregroundMark x1="41201" y1="90884" x2="46282" y2="82328"/>
                        <a14:foregroundMark x1="3333" y1="96466" x2="3462" y2="95426"/>
                        <a14:foregroundMark x1="0" y1="8940" x2="13718" y2="8524"/>
                        <a14:foregroundMark x1="13718" y1="8524" x2="28205" y2="10187"/>
                        <a14:foregroundMark x1="28205" y1="10187" x2="33077" y2="13098"/>
                        <a14:foregroundMark x1="30385" y1="93555" x2="41026" y2="87942"/>
                        <a14:foregroundMark x1="29231" y1="94179" x2="40769" y2="88981"/>
                        <a14:foregroundMark x1="28974" y1="95010" x2="41026" y2="88981"/>
                        <a14:foregroundMark x1="36578" y1="93152" x2="36734" y2="93103"/>
                        <a14:foregroundMark x1="30641" y1="95010" x2="34517" y2="93797"/>
                        <a14:foregroundMark x1="38309" y1="92394" x2="42051" y2="88981"/>
                        <a14:foregroundMark x1="2564" y1="96258" x2="3205" y2="95842"/>
                        <a14:foregroundMark x1="3590" y1="96466" x2="128" y2="96258"/>
                        <a14:foregroundMark x1="46410" y1="85031" x2="40897" y2="92308"/>
                        <a14:foregroundMark x1="34938" y1="96646" x2="34615" y2="96881"/>
                        <a14:foregroundMark x1="40897" y1="92308" x2="39101" y2="93615"/>
                        <a14:foregroundMark x1="34615" y1="96881" x2="30000" y2="95634"/>
                        <a14:backgroundMark x1="58718" y1="70894" x2="59487" y2="72141"/>
                        <a14:backgroundMark x1="63077" y1="67983" x2="65641" y2="66944"/>
                        <a14:backgroundMark x1="63205" y1="69023" x2="65000" y2="67775"/>
                        <a14:backgroundMark x1="61795" y1="69854" x2="61410" y2="73181"/>
                        <a14:backgroundMark x1="39872" y1="94802" x2="38077" y2="96881"/>
                        <a14:backgroundMark x1="39231" y1="96050" x2="36923" y2="97713"/>
                        <a14:backgroundMark x1="38077" y1="95842" x2="37051" y2="96674"/>
                        <a14:backgroundMark x1="36923" y1="96674" x2="35513" y2="97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162" y="4328668"/>
            <a:ext cx="2721733" cy="16784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אליפסה 15">
            <a:extLst>
              <a:ext uri="{FF2B5EF4-FFF2-40B4-BE49-F238E27FC236}">
                <a16:creationId xmlns:a16="http://schemas.microsoft.com/office/drawing/2014/main" id="{CA3F3D32-C987-70B4-9ED7-71BB10D5B14B}"/>
              </a:ext>
            </a:extLst>
          </p:cNvPr>
          <p:cNvSpPr/>
          <p:nvPr/>
        </p:nvSpPr>
        <p:spPr>
          <a:xfrm>
            <a:off x="3966484" y="1714888"/>
            <a:ext cx="4213184" cy="4652239"/>
          </a:xfrm>
          <a:prstGeom prst="ellipse">
            <a:avLst/>
          </a:prstGeom>
          <a:solidFill>
            <a:schemeClr val="bg2">
              <a:alpha val="88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תיבת טקסט 16">
                <a:extLst>
                  <a:ext uri="{FF2B5EF4-FFF2-40B4-BE49-F238E27FC236}">
                    <a16:creationId xmlns:a16="http://schemas.microsoft.com/office/drawing/2014/main" id="{9C646474-BA8C-7D7F-B6BB-C9213566589F}"/>
                  </a:ext>
                </a:extLst>
              </p:cNvPr>
              <p:cNvSpPr txBox="1"/>
              <p:nvPr/>
            </p:nvSpPr>
            <p:spPr>
              <a:xfrm>
                <a:off x="4461851" y="2458243"/>
                <a:ext cx="3194611" cy="5078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0" indent="0" algn="ctr" rtl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𝑺𝑻𝑹𝑰𝑫𝑬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7" name="תיבת טקסט 16">
                <a:extLst>
                  <a:ext uri="{FF2B5EF4-FFF2-40B4-BE49-F238E27FC236}">
                    <a16:creationId xmlns:a16="http://schemas.microsoft.com/office/drawing/2014/main" id="{9C646474-BA8C-7D7F-B6BB-C9213566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851" y="2458243"/>
                <a:ext cx="3194611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0" descr="deep learning - Is my understanding of how the convolution with stride 2  works in this example correct? - Artificial Intelligence Stack Exchange">
            <a:extLst>
              <a:ext uri="{FF2B5EF4-FFF2-40B4-BE49-F238E27FC236}">
                <a16:creationId xmlns:a16="http://schemas.microsoft.com/office/drawing/2014/main" id="{EC43732A-083D-65B5-A9D9-E3AED9F07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" t="13086" r="63672" b="1392"/>
          <a:stretch/>
        </p:blipFill>
        <p:spPr bwMode="auto">
          <a:xfrm>
            <a:off x="4577697" y="3031519"/>
            <a:ext cx="1820573" cy="179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ep learning - Is my understanding of how the convolution with stride 2  works in this example correct? - Artificial Intelligence Stack Exchange">
            <a:extLst>
              <a:ext uri="{FF2B5EF4-FFF2-40B4-BE49-F238E27FC236}">
                <a16:creationId xmlns:a16="http://schemas.microsoft.com/office/drawing/2014/main" id="{B0B2EC0A-2689-9A12-A19A-3AFA09095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6" t="34845" r="26400" b="18796"/>
          <a:stretch/>
        </p:blipFill>
        <p:spPr bwMode="auto">
          <a:xfrm>
            <a:off x="6118692" y="4997609"/>
            <a:ext cx="948787" cy="97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Hand drawn arrow clipart transparent background 15087549 PNG with  Transparent Background">
            <a:extLst>
              <a:ext uri="{FF2B5EF4-FFF2-40B4-BE49-F238E27FC236}">
                <a16:creationId xmlns:a16="http://schemas.microsoft.com/office/drawing/2014/main" id="{3C3396E2-EC68-2FA7-5786-3C4C421DC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08751" flipH="1">
            <a:off x="6223668" y="3741723"/>
            <a:ext cx="1071006" cy="10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מלבן: פינות מעוגלות 57">
            <a:extLst>
              <a:ext uri="{FF2B5EF4-FFF2-40B4-BE49-F238E27FC236}">
                <a16:creationId xmlns:a16="http://schemas.microsoft.com/office/drawing/2014/main" id="{B7E31BEB-EE24-DD8B-A3A5-315C77C01A5D}"/>
              </a:ext>
            </a:extLst>
          </p:cNvPr>
          <p:cNvSpPr/>
          <p:nvPr/>
        </p:nvSpPr>
        <p:spPr>
          <a:xfrm>
            <a:off x="9234392" y="2582806"/>
            <a:ext cx="2631737" cy="394235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31A2179-DC72-4199-295E-6D4A39E5B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92" y="175619"/>
            <a:ext cx="4952999" cy="817538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he-IL" dirty="0"/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0404A190-05AD-A93A-D0A8-1E1CBD6D79AC}"/>
              </a:ext>
            </a:extLst>
          </p:cNvPr>
          <p:cNvSpPr/>
          <p:nvPr/>
        </p:nvSpPr>
        <p:spPr>
          <a:xfrm>
            <a:off x="296861" y="2572213"/>
            <a:ext cx="2631737" cy="394235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C23E258-9BF9-4265-6F5C-93352D43020E}"/>
              </a:ext>
            </a:extLst>
          </p:cNvPr>
          <p:cNvSpPr txBox="1"/>
          <p:nvPr/>
        </p:nvSpPr>
        <p:spPr>
          <a:xfrm>
            <a:off x="383254" y="3458305"/>
            <a:ext cx="2465823" cy="2366605"/>
          </a:xfrm>
          <a:prstGeom prst="round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 rtl="0"/>
            <a:r>
              <a:rPr lang="en-US" sz="1900" dirty="0">
                <a:latin typeface="Bahnschrift" panose="020B0502040204020203" pitchFamily="34" charset="0"/>
              </a:rPr>
              <a:t>Deeper and larger CNNs solve major visual recognition tasks, thus, requiring computation at billions of FLOPs</a:t>
            </a:r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0F6C27C2-21C4-A73D-3B27-1A54A478AB79}"/>
              </a:ext>
            </a:extLst>
          </p:cNvPr>
          <p:cNvSpPr/>
          <p:nvPr/>
        </p:nvSpPr>
        <p:spPr>
          <a:xfrm>
            <a:off x="1019926" y="1371955"/>
            <a:ext cx="1139953" cy="1094691"/>
          </a:xfrm>
          <a:prstGeom prst="ellipse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1719F6F5-62B4-0F9C-E63A-17D05C22FB62}"/>
              </a:ext>
            </a:extLst>
          </p:cNvPr>
          <p:cNvSpPr txBox="1"/>
          <p:nvPr/>
        </p:nvSpPr>
        <p:spPr>
          <a:xfrm>
            <a:off x="1658779" y="1220104"/>
            <a:ext cx="32618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fimW26-Regular" panose="01000503000000020003" pitchFamily="2" charset="-79"/>
                <a:ea typeface="AlifimW26-Regular" panose="01000503000000020003" pitchFamily="2" charset="-79"/>
                <a:cs typeface="AlifimW26-Regular" panose="01000503000000020003" pitchFamily="2" charset="-79"/>
              </a:rPr>
              <a:t>1</a:t>
            </a:r>
            <a:endParaRPr lang="he-IL" sz="80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fimW26-Regular" panose="01000503000000020003" pitchFamily="2" charset="-79"/>
              <a:ea typeface="AlifimW26-Regular" panose="01000503000000020003" pitchFamily="2" charset="-79"/>
              <a:cs typeface="AlifimW26-Regular" panose="01000503000000020003" pitchFamily="2" charset="-79"/>
            </a:endParaRPr>
          </a:p>
        </p:txBody>
      </p:sp>
      <p:sp>
        <p:nvSpPr>
          <p:cNvPr id="52" name="מלבן: פינות מעוגלות 51">
            <a:extLst>
              <a:ext uri="{FF2B5EF4-FFF2-40B4-BE49-F238E27FC236}">
                <a16:creationId xmlns:a16="http://schemas.microsoft.com/office/drawing/2014/main" id="{42197A93-6270-15E2-E39F-92EEF97C61CE}"/>
              </a:ext>
            </a:extLst>
          </p:cNvPr>
          <p:cNvSpPr/>
          <p:nvPr/>
        </p:nvSpPr>
        <p:spPr>
          <a:xfrm>
            <a:off x="3282509" y="2572213"/>
            <a:ext cx="2631737" cy="394235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אליפסה 52">
            <a:extLst>
              <a:ext uri="{FF2B5EF4-FFF2-40B4-BE49-F238E27FC236}">
                <a16:creationId xmlns:a16="http://schemas.microsoft.com/office/drawing/2014/main" id="{DBA7CCAE-845A-9143-748F-454F1A13652E}"/>
              </a:ext>
            </a:extLst>
          </p:cNvPr>
          <p:cNvSpPr/>
          <p:nvPr/>
        </p:nvSpPr>
        <p:spPr>
          <a:xfrm>
            <a:off x="4005574" y="1371955"/>
            <a:ext cx="1139953" cy="1094691"/>
          </a:xfrm>
          <a:prstGeom prst="ellipse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A6E5A3CD-3B79-D148-463A-4AFF4046A905}"/>
              </a:ext>
            </a:extLst>
          </p:cNvPr>
          <p:cNvSpPr txBox="1"/>
          <p:nvPr/>
        </p:nvSpPr>
        <p:spPr>
          <a:xfrm>
            <a:off x="4644122" y="1220104"/>
            <a:ext cx="32618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fimW26-Regular" panose="01000503000000020003" pitchFamily="2" charset="-79"/>
                <a:ea typeface="AlifimW26-Regular" panose="01000503000000020003" pitchFamily="2" charset="-79"/>
                <a:cs typeface="AlifimW26-Regular" panose="01000503000000020003" pitchFamily="2" charset="-79"/>
              </a:rPr>
              <a:t>2</a:t>
            </a:r>
            <a:endParaRPr lang="he-IL" sz="80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fimW26-Regular" panose="01000503000000020003" pitchFamily="2" charset="-79"/>
              <a:ea typeface="AlifimW26-Regular" panose="01000503000000020003" pitchFamily="2" charset="-79"/>
              <a:cs typeface="AlifimW26-Regular" panose="01000503000000020003" pitchFamily="2" charset="-79"/>
            </a:endParaRPr>
          </a:p>
        </p:txBody>
      </p:sp>
      <p:sp>
        <p:nvSpPr>
          <p:cNvPr id="55" name="מלבן: פינות מעוגלות 54">
            <a:extLst>
              <a:ext uri="{FF2B5EF4-FFF2-40B4-BE49-F238E27FC236}">
                <a16:creationId xmlns:a16="http://schemas.microsoft.com/office/drawing/2014/main" id="{3E191F2C-CCC0-BF79-74B8-DB863B32C446}"/>
              </a:ext>
            </a:extLst>
          </p:cNvPr>
          <p:cNvSpPr/>
          <p:nvPr/>
        </p:nvSpPr>
        <p:spPr>
          <a:xfrm>
            <a:off x="6280243" y="2591780"/>
            <a:ext cx="2631737" cy="394235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אליפסה 55">
            <a:extLst>
              <a:ext uri="{FF2B5EF4-FFF2-40B4-BE49-F238E27FC236}">
                <a16:creationId xmlns:a16="http://schemas.microsoft.com/office/drawing/2014/main" id="{3EDB7BD4-86BD-993D-AC32-B74B9D101C1C}"/>
              </a:ext>
            </a:extLst>
          </p:cNvPr>
          <p:cNvSpPr/>
          <p:nvPr/>
        </p:nvSpPr>
        <p:spPr>
          <a:xfrm>
            <a:off x="7008624" y="1388655"/>
            <a:ext cx="1139953" cy="1094691"/>
          </a:xfrm>
          <a:prstGeom prst="ellipse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אליפסה 58">
            <a:extLst>
              <a:ext uri="{FF2B5EF4-FFF2-40B4-BE49-F238E27FC236}">
                <a16:creationId xmlns:a16="http://schemas.microsoft.com/office/drawing/2014/main" id="{61E4DAA3-FCF8-731E-6144-E36DC35CA004}"/>
              </a:ext>
            </a:extLst>
          </p:cNvPr>
          <p:cNvSpPr/>
          <p:nvPr/>
        </p:nvSpPr>
        <p:spPr>
          <a:xfrm>
            <a:off x="9959832" y="1378349"/>
            <a:ext cx="1139953" cy="1094691"/>
          </a:xfrm>
          <a:prstGeom prst="ellipse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93EF44F-B267-B2F6-3063-20DE5AA01300}"/>
              </a:ext>
            </a:extLst>
          </p:cNvPr>
          <p:cNvSpPr txBox="1"/>
          <p:nvPr/>
        </p:nvSpPr>
        <p:spPr>
          <a:xfrm>
            <a:off x="3270050" y="2621452"/>
            <a:ext cx="2669859" cy="3966764"/>
          </a:xfrm>
          <a:prstGeom prst="round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0" indent="0" algn="ctr" rtl="0">
              <a:lnSpc>
                <a:spcPct val="104000"/>
              </a:lnSpc>
              <a:buNone/>
            </a:pPr>
            <a:r>
              <a:rPr lang="en-US" sz="19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This Report Goal:</a:t>
            </a:r>
          </a:p>
          <a:p>
            <a:pPr algn="ctr" rtl="0">
              <a:lnSpc>
                <a:spcPct val="104000"/>
              </a:lnSpc>
            </a:pPr>
            <a:r>
              <a:rPr lang="en-US" sz="1900" dirty="0">
                <a:latin typeface="Bahnschrift" panose="020B0502040204020203" pitchFamily="34" charset="0"/>
              </a:rPr>
              <a:t>Pursuing the best accuracy in limited computational budgets at tens or hundreds of MFLOPs,</a:t>
            </a:r>
            <a:br>
              <a:rPr lang="en-US" sz="1900" dirty="0">
                <a:latin typeface="Bahnschrift" panose="020B0502040204020203" pitchFamily="34" charset="0"/>
              </a:rPr>
            </a:br>
            <a:r>
              <a:rPr lang="en-US" sz="1900" dirty="0">
                <a:latin typeface="Bahnschrift" panose="020B0502040204020203" pitchFamily="34" charset="0"/>
              </a:rPr>
              <a:t>focusing on common mobile platforms such as drones, robots, and smartphones</a:t>
            </a:r>
          </a:p>
        </p:txBody>
      </p:sp>
    </p:spTree>
    <p:extLst>
      <p:ext uri="{BB962C8B-B14F-4D97-AF65-F5344CB8AC3E}">
        <p14:creationId xmlns:p14="http://schemas.microsoft.com/office/powerpoint/2010/main" val="152040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5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B1D20-D329-4285-AED2-DABDCE902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016B79-9C59-4CEA-A85C-3E4C8877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כותרת 1">
            <a:extLst>
              <a:ext uri="{FF2B5EF4-FFF2-40B4-BE49-F238E27FC236}">
                <a16:creationId xmlns:a16="http://schemas.microsoft.com/office/drawing/2014/main" id="{644F8456-0B20-4FC3-AF62-AEE97B340994}"/>
              </a:ext>
            </a:extLst>
          </p:cNvPr>
          <p:cNvSpPr txBox="1">
            <a:spLocks/>
          </p:cNvSpPr>
          <p:nvPr/>
        </p:nvSpPr>
        <p:spPr>
          <a:xfrm>
            <a:off x="457201" y="720772"/>
            <a:ext cx="3733078" cy="5531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kern="1200">
                <a:latin typeface="+mj-lt"/>
                <a:ea typeface="+mj-ea"/>
                <a:cs typeface="+mj-cs"/>
              </a:rPr>
              <a:t>Related Work</a:t>
            </a:r>
          </a:p>
        </p:txBody>
      </p:sp>
      <p:sp>
        <p:nvSpPr>
          <p:cNvPr id="51" name="Flowchart: Document 8">
            <a:extLst>
              <a:ext uri="{FF2B5EF4-FFF2-40B4-BE49-F238E27FC236}">
                <a16:creationId xmlns:a16="http://schemas.microsoft.com/office/drawing/2014/main" id="{6B91DA8E-00B5-4214-AFE5-535E4705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85106" y="-465509"/>
            <a:ext cx="6858001" cy="77890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6752989C-C00E-7876-4207-A2D64B42041E}"/>
              </a:ext>
            </a:extLst>
          </p:cNvPr>
          <p:cNvGrpSpPr/>
          <p:nvPr/>
        </p:nvGrpSpPr>
        <p:grpSpPr>
          <a:xfrm>
            <a:off x="5273989" y="284308"/>
            <a:ext cx="6697964" cy="6280443"/>
            <a:chOff x="5688426" y="346876"/>
            <a:chExt cx="5865845" cy="5782824"/>
          </a:xfrm>
        </p:grpSpPr>
        <p:sp>
          <p:nvSpPr>
            <p:cNvPr id="11" name="צורה חופשית: צורה 10">
              <a:extLst>
                <a:ext uri="{FF2B5EF4-FFF2-40B4-BE49-F238E27FC236}">
                  <a16:creationId xmlns:a16="http://schemas.microsoft.com/office/drawing/2014/main" id="{8F4D2F94-17F1-7347-C301-AD43573455BA}"/>
                </a:ext>
              </a:extLst>
            </p:cNvPr>
            <p:cNvSpPr/>
            <p:nvPr/>
          </p:nvSpPr>
          <p:spPr>
            <a:xfrm>
              <a:off x="5688426" y="346876"/>
              <a:ext cx="2837481" cy="1657380"/>
            </a:xfrm>
            <a:custGeom>
              <a:avLst/>
              <a:gdLst>
                <a:gd name="connsiteX0" fmla="*/ 0 w 2678411"/>
                <a:gd name="connsiteY0" fmla="*/ 0 h 1607047"/>
                <a:gd name="connsiteX1" fmla="*/ 2678411 w 2678411"/>
                <a:gd name="connsiteY1" fmla="*/ 0 h 1607047"/>
                <a:gd name="connsiteX2" fmla="*/ 2678411 w 2678411"/>
                <a:gd name="connsiteY2" fmla="*/ 1607047 h 1607047"/>
                <a:gd name="connsiteX3" fmla="*/ 0 w 2678411"/>
                <a:gd name="connsiteY3" fmla="*/ 1607047 h 1607047"/>
                <a:gd name="connsiteX4" fmla="*/ 0 w 2678411"/>
                <a:gd name="connsiteY4" fmla="*/ 0 h 160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411" h="1607047">
                  <a:moveTo>
                    <a:pt x="0" y="0"/>
                  </a:moveTo>
                  <a:lnTo>
                    <a:pt x="2678411" y="0"/>
                  </a:lnTo>
                  <a:lnTo>
                    <a:pt x="2678411" y="1607047"/>
                  </a:lnTo>
                  <a:lnTo>
                    <a:pt x="0" y="16070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244" tIns="137764" rIns="131244" bIns="137764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 err="1">
                  <a:latin typeface="Bahnschrift" panose="020B0502040204020203" pitchFamily="34" charset="0"/>
                </a:rPr>
                <a:t>GoogLeNet</a:t>
              </a:r>
              <a:r>
                <a:rPr lang="en-US" kern="1200" dirty="0">
                  <a:latin typeface="Bahnschrift" panose="020B0502040204020203" pitchFamily="34" charset="0"/>
                </a:rPr>
                <a:t> increases the depth of networks with much lower complexity compared to simply stacking convolution layers.</a:t>
              </a:r>
            </a:p>
          </p:txBody>
        </p:sp>
        <p:sp>
          <p:nvSpPr>
            <p:cNvPr id="15" name="צורה חופשית: צורה 14">
              <a:extLst>
                <a:ext uri="{FF2B5EF4-FFF2-40B4-BE49-F238E27FC236}">
                  <a16:creationId xmlns:a16="http://schemas.microsoft.com/office/drawing/2014/main" id="{CA989ECA-6DFA-0962-CB20-8CD75E42C262}"/>
                </a:ext>
              </a:extLst>
            </p:cNvPr>
            <p:cNvSpPr/>
            <p:nvPr/>
          </p:nvSpPr>
          <p:spPr>
            <a:xfrm>
              <a:off x="8716790" y="355109"/>
              <a:ext cx="2837481" cy="1657380"/>
            </a:xfrm>
            <a:custGeom>
              <a:avLst/>
              <a:gdLst>
                <a:gd name="connsiteX0" fmla="*/ 0 w 2678411"/>
                <a:gd name="connsiteY0" fmla="*/ 0 h 1607047"/>
                <a:gd name="connsiteX1" fmla="*/ 2678411 w 2678411"/>
                <a:gd name="connsiteY1" fmla="*/ 0 h 1607047"/>
                <a:gd name="connsiteX2" fmla="*/ 2678411 w 2678411"/>
                <a:gd name="connsiteY2" fmla="*/ 1607047 h 1607047"/>
                <a:gd name="connsiteX3" fmla="*/ 0 w 2678411"/>
                <a:gd name="connsiteY3" fmla="*/ 1607047 h 1607047"/>
                <a:gd name="connsiteX4" fmla="*/ 0 w 2678411"/>
                <a:gd name="connsiteY4" fmla="*/ 0 h 160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411" h="1607047">
                  <a:moveTo>
                    <a:pt x="0" y="0"/>
                  </a:moveTo>
                  <a:lnTo>
                    <a:pt x="2678411" y="0"/>
                  </a:lnTo>
                  <a:lnTo>
                    <a:pt x="2678411" y="1607047"/>
                  </a:lnTo>
                  <a:lnTo>
                    <a:pt x="0" y="16070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244" tIns="137764" rIns="131244" bIns="137764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 err="1">
                  <a:latin typeface="Bahnschrift" panose="020B0502040204020203" pitchFamily="34" charset="0"/>
                </a:rPr>
                <a:t>SqueezeNet</a:t>
              </a:r>
              <a:r>
                <a:rPr lang="en-US" kern="1200" dirty="0">
                  <a:latin typeface="Bahnschrift" panose="020B0502040204020203" pitchFamily="34" charset="0"/>
                </a:rPr>
                <a:t> reduces parameters and computation significantly while maintaining accuracy.</a:t>
              </a:r>
            </a:p>
          </p:txBody>
        </p:sp>
        <p:sp>
          <p:nvSpPr>
            <p:cNvPr id="19" name="צורה חופשית: צורה 18">
              <a:extLst>
                <a:ext uri="{FF2B5EF4-FFF2-40B4-BE49-F238E27FC236}">
                  <a16:creationId xmlns:a16="http://schemas.microsoft.com/office/drawing/2014/main" id="{3B3BCE04-F2D8-846C-2924-DF50487EF6E8}"/>
                </a:ext>
              </a:extLst>
            </p:cNvPr>
            <p:cNvSpPr/>
            <p:nvPr/>
          </p:nvSpPr>
          <p:spPr>
            <a:xfrm>
              <a:off x="5688426" y="2403238"/>
              <a:ext cx="2837481" cy="1657380"/>
            </a:xfrm>
            <a:custGeom>
              <a:avLst/>
              <a:gdLst>
                <a:gd name="connsiteX0" fmla="*/ 0 w 2678411"/>
                <a:gd name="connsiteY0" fmla="*/ 0 h 1607047"/>
                <a:gd name="connsiteX1" fmla="*/ 2678411 w 2678411"/>
                <a:gd name="connsiteY1" fmla="*/ 0 h 1607047"/>
                <a:gd name="connsiteX2" fmla="*/ 2678411 w 2678411"/>
                <a:gd name="connsiteY2" fmla="*/ 1607047 h 1607047"/>
                <a:gd name="connsiteX3" fmla="*/ 0 w 2678411"/>
                <a:gd name="connsiteY3" fmla="*/ 1607047 h 1607047"/>
                <a:gd name="connsiteX4" fmla="*/ 0 w 2678411"/>
                <a:gd name="connsiteY4" fmla="*/ 0 h 160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411" h="1607047">
                  <a:moveTo>
                    <a:pt x="0" y="0"/>
                  </a:moveTo>
                  <a:lnTo>
                    <a:pt x="2678411" y="0"/>
                  </a:lnTo>
                  <a:lnTo>
                    <a:pt x="2678411" y="1607047"/>
                  </a:lnTo>
                  <a:lnTo>
                    <a:pt x="0" y="16070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244" tIns="137764" rIns="131244" bIns="137764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 err="1">
                  <a:latin typeface="Bahnschrift" panose="020B0502040204020203" pitchFamily="34" charset="0"/>
                </a:rPr>
                <a:t>ResNet</a:t>
              </a:r>
              <a:r>
                <a:rPr lang="en-US" kern="1200" dirty="0">
                  <a:latin typeface="Bahnschrift" panose="020B0502040204020203" pitchFamily="34" charset="0"/>
                </a:rPr>
                <a:t> utilizes the bottleneck structure to achieve impressive performance.</a:t>
              </a:r>
            </a:p>
          </p:txBody>
        </p:sp>
        <p:sp>
          <p:nvSpPr>
            <p:cNvPr id="52" name="צורה חופשית: צורה 51">
              <a:extLst>
                <a:ext uri="{FF2B5EF4-FFF2-40B4-BE49-F238E27FC236}">
                  <a16:creationId xmlns:a16="http://schemas.microsoft.com/office/drawing/2014/main" id="{F329D4A2-860F-A2C2-6AD9-E434BB6777E4}"/>
                </a:ext>
              </a:extLst>
            </p:cNvPr>
            <p:cNvSpPr/>
            <p:nvPr/>
          </p:nvSpPr>
          <p:spPr>
            <a:xfrm>
              <a:off x="8716790" y="2407341"/>
              <a:ext cx="2837481" cy="1657380"/>
            </a:xfrm>
            <a:custGeom>
              <a:avLst/>
              <a:gdLst>
                <a:gd name="connsiteX0" fmla="*/ 0 w 2678411"/>
                <a:gd name="connsiteY0" fmla="*/ 0 h 1607047"/>
                <a:gd name="connsiteX1" fmla="*/ 2678411 w 2678411"/>
                <a:gd name="connsiteY1" fmla="*/ 0 h 1607047"/>
                <a:gd name="connsiteX2" fmla="*/ 2678411 w 2678411"/>
                <a:gd name="connsiteY2" fmla="*/ 1607047 h 1607047"/>
                <a:gd name="connsiteX3" fmla="*/ 0 w 2678411"/>
                <a:gd name="connsiteY3" fmla="*/ 1607047 h 1607047"/>
                <a:gd name="connsiteX4" fmla="*/ 0 w 2678411"/>
                <a:gd name="connsiteY4" fmla="*/ 0 h 160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411" h="1607047">
                  <a:moveTo>
                    <a:pt x="0" y="0"/>
                  </a:moveTo>
                  <a:lnTo>
                    <a:pt x="2678411" y="0"/>
                  </a:lnTo>
                  <a:lnTo>
                    <a:pt x="2678411" y="1607047"/>
                  </a:lnTo>
                  <a:lnTo>
                    <a:pt x="0" y="16070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244" tIns="137764" rIns="131244" bIns="137764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 err="1">
                  <a:latin typeface="Bahnschrift" panose="020B0502040204020203" pitchFamily="34" charset="0"/>
                </a:rPr>
                <a:t>SENet</a:t>
              </a:r>
              <a:r>
                <a:rPr lang="en-US" kern="1200" dirty="0">
                  <a:latin typeface="Bahnschrift" panose="020B0502040204020203" pitchFamily="34" charset="0"/>
                </a:rPr>
                <a:t> introduces an architectural unit that boosts performance at slight computation cost.</a:t>
              </a:r>
            </a:p>
          </p:txBody>
        </p:sp>
        <p:sp>
          <p:nvSpPr>
            <p:cNvPr id="54" name="צורה חופשית: צורה 53">
              <a:extLst>
                <a:ext uri="{FF2B5EF4-FFF2-40B4-BE49-F238E27FC236}">
                  <a16:creationId xmlns:a16="http://schemas.microsoft.com/office/drawing/2014/main" id="{76635EE3-CF76-0488-D700-44800F2B7AE4}"/>
                </a:ext>
              </a:extLst>
            </p:cNvPr>
            <p:cNvSpPr/>
            <p:nvPr/>
          </p:nvSpPr>
          <p:spPr>
            <a:xfrm>
              <a:off x="5688426" y="4472320"/>
              <a:ext cx="2837481" cy="1657380"/>
            </a:xfrm>
            <a:custGeom>
              <a:avLst/>
              <a:gdLst>
                <a:gd name="connsiteX0" fmla="*/ 0 w 2678411"/>
                <a:gd name="connsiteY0" fmla="*/ 0 h 1607047"/>
                <a:gd name="connsiteX1" fmla="*/ 2678411 w 2678411"/>
                <a:gd name="connsiteY1" fmla="*/ 0 h 1607047"/>
                <a:gd name="connsiteX2" fmla="*/ 2678411 w 2678411"/>
                <a:gd name="connsiteY2" fmla="*/ 1607047 h 1607047"/>
                <a:gd name="connsiteX3" fmla="*/ 0 w 2678411"/>
                <a:gd name="connsiteY3" fmla="*/ 1607047 h 1607047"/>
                <a:gd name="connsiteX4" fmla="*/ 0 w 2678411"/>
                <a:gd name="connsiteY4" fmla="*/ 0 h 160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411" h="1607047">
                  <a:moveTo>
                    <a:pt x="0" y="0"/>
                  </a:moveTo>
                  <a:lnTo>
                    <a:pt x="2678411" y="0"/>
                  </a:lnTo>
                  <a:lnTo>
                    <a:pt x="2678411" y="1607047"/>
                  </a:lnTo>
                  <a:lnTo>
                    <a:pt x="0" y="16070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244" tIns="137764" rIns="131244" bIns="137764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 err="1">
                  <a:latin typeface="Bahnschrift" panose="020B0502040204020203" pitchFamily="34" charset="0"/>
                </a:rPr>
                <a:t>NASNet</a:t>
              </a:r>
              <a:r>
                <a:rPr lang="en-US" kern="1200" dirty="0">
                  <a:latin typeface="Bahnschrift" panose="020B0502040204020203" pitchFamily="34" charset="0"/>
                </a:rPr>
                <a:t> achieves comparable performance (for about 550 MFLOPS).</a:t>
              </a:r>
            </a:p>
          </p:txBody>
        </p:sp>
        <p:sp>
          <p:nvSpPr>
            <p:cNvPr id="55" name="צורה חופשית: צורה 54">
              <a:extLst>
                <a:ext uri="{FF2B5EF4-FFF2-40B4-BE49-F238E27FC236}">
                  <a16:creationId xmlns:a16="http://schemas.microsoft.com/office/drawing/2014/main" id="{6E4AF5ED-C470-E5A1-A673-04137467A463}"/>
                </a:ext>
              </a:extLst>
            </p:cNvPr>
            <p:cNvSpPr/>
            <p:nvPr/>
          </p:nvSpPr>
          <p:spPr>
            <a:xfrm>
              <a:off x="8703541" y="4472315"/>
              <a:ext cx="2837481" cy="1657380"/>
            </a:xfrm>
            <a:custGeom>
              <a:avLst/>
              <a:gdLst>
                <a:gd name="connsiteX0" fmla="*/ 0 w 2678411"/>
                <a:gd name="connsiteY0" fmla="*/ 0 h 1607047"/>
                <a:gd name="connsiteX1" fmla="*/ 2678411 w 2678411"/>
                <a:gd name="connsiteY1" fmla="*/ 0 h 1607047"/>
                <a:gd name="connsiteX2" fmla="*/ 2678411 w 2678411"/>
                <a:gd name="connsiteY2" fmla="*/ 1607047 h 1607047"/>
                <a:gd name="connsiteX3" fmla="*/ 0 w 2678411"/>
                <a:gd name="connsiteY3" fmla="*/ 1607047 h 1607047"/>
                <a:gd name="connsiteX4" fmla="*/ 0 w 2678411"/>
                <a:gd name="connsiteY4" fmla="*/ 0 h 160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411" h="1607047">
                  <a:moveTo>
                    <a:pt x="0" y="0"/>
                  </a:moveTo>
                  <a:lnTo>
                    <a:pt x="2678411" y="0"/>
                  </a:lnTo>
                  <a:lnTo>
                    <a:pt x="2678411" y="1607047"/>
                  </a:lnTo>
                  <a:lnTo>
                    <a:pt x="0" y="16070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244" tIns="137764" rIns="131244" bIns="137764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latin typeface="Bahnschrift" panose="020B0502040204020203" pitchFamily="34" charset="0"/>
                </a:rPr>
                <a:t>Recent work employs reinforcement learning and model search to explore efficient model designs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23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מלבן: פינות מעוגלות 57">
            <a:extLst>
              <a:ext uri="{FF2B5EF4-FFF2-40B4-BE49-F238E27FC236}">
                <a16:creationId xmlns:a16="http://schemas.microsoft.com/office/drawing/2014/main" id="{B7E31BEB-EE24-DD8B-A3A5-315C77C01A5D}"/>
              </a:ext>
            </a:extLst>
          </p:cNvPr>
          <p:cNvSpPr/>
          <p:nvPr/>
        </p:nvSpPr>
        <p:spPr>
          <a:xfrm>
            <a:off x="9234392" y="2582806"/>
            <a:ext cx="2631737" cy="394235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31A2179-DC72-4199-295E-6D4A39E5B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92" y="175619"/>
            <a:ext cx="4952999" cy="817538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he-IL" dirty="0"/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0404A190-05AD-A93A-D0A8-1E1CBD6D79AC}"/>
              </a:ext>
            </a:extLst>
          </p:cNvPr>
          <p:cNvSpPr/>
          <p:nvPr/>
        </p:nvSpPr>
        <p:spPr>
          <a:xfrm>
            <a:off x="296861" y="2572213"/>
            <a:ext cx="2631737" cy="394235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C23E258-9BF9-4265-6F5C-93352D43020E}"/>
              </a:ext>
            </a:extLst>
          </p:cNvPr>
          <p:cNvSpPr txBox="1"/>
          <p:nvPr/>
        </p:nvSpPr>
        <p:spPr>
          <a:xfrm>
            <a:off x="383254" y="3458305"/>
            <a:ext cx="2465823" cy="2366605"/>
          </a:xfrm>
          <a:prstGeom prst="round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 rtl="0"/>
            <a:r>
              <a:rPr lang="en-US" sz="1900" dirty="0">
                <a:latin typeface="Bahnschrift" panose="020B0502040204020203" pitchFamily="34" charset="0"/>
              </a:rPr>
              <a:t>Deeper and larger CNNs solve major visual recognition tasks, thus, requiring computation at billions of FLOPs</a:t>
            </a:r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0F6C27C2-21C4-A73D-3B27-1A54A478AB79}"/>
              </a:ext>
            </a:extLst>
          </p:cNvPr>
          <p:cNvSpPr/>
          <p:nvPr/>
        </p:nvSpPr>
        <p:spPr>
          <a:xfrm>
            <a:off x="1019926" y="1371955"/>
            <a:ext cx="1139953" cy="1094691"/>
          </a:xfrm>
          <a:prstGeom prst="ellipse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1719F6F5-62B4-0F9C-E63A-17D05C22FB62}"/>
              </a:ext>
            </a:extLst>
          </p:cNvPr>
          <p:cNvSpPr txBox="1"/>
          <p:nvPr/>
        </p:nvSpPr>
        <p:spPr>
          <a:xfrm>
            <a:off x="1658779" y="1220104"/>
            <a:ext cx="32618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fimW26-Regular" panose="01000503000000020003" pitchFamily="2" charset="-79"/>
                <a:ea typeface="AlifimW26-Regular" panose="01000503000000020003" pitchFamily="2" charset="-79"/>
                <a:cs typeface="AlifimW26-Regular" panose="01000503000000020003" pitchFamily="2" charset="-79"/>
              </a:rPr>
              <a:t>1</a:t>
            </a:r>
            <a:endParaRPr lang="he-IL" sz="80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fimW26-Regular" panose="01000503000000020003" pitchFamily="2" charset="-79"/>
              <a:ea typeface="AlifimW26-Regular" panose="01000503000000020003" pitchFamily="2" charset="-79"/>
              <a:cs typeface="AlifimW26-Regular" panose="01000503000000020003" pitchFamily="2" charset="-79"/>
            </a:endParaRPr>
          </a:p>
        </p:txBody>
      </p:sp>
      <p:sp>
        <p:nvSpPr>
          <p:cNvPr id="52" name="מלבן: פינות מעוגלות 51">
            <a:extLst>
              <a:ext uri="{FF2B5EF4-FFF2-40B4-BE49-F238E27FC236}">
                <a16:creationId xmlns:a16="http://schemas.microsoft.com/office/drawing/2014/main" id="{42197A93-6270-15E2-E39F-92EEF97C61CE}"/>
              </a:ext>
            </a:extLst>
          </p:cNvPr>
          <p:cNvSpPr/>
          <p:nvPr/>
        </p:nvSpPr>
        <p:spPr>
          <a:xfrm>
            <a:off x="3282509" y="2572213"/>
            <a:ext cx="2631737" cy="394235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אליפסה 52">
            <a:extLst>
              <a:ext uri="{FF2B5EF4-FFF2-40B4-BE49-F238E27FC236}">
                <a16:creationId xmlns:a16="http://schemas.microsoft.com/office/drawing/2014/main" id="{DBA7CCAE-845A-9143-748F-454F1A13652E}"/>
              </a:ext>
            </a:extLst>
          </p:cNvPr>
          <p:cNvSpPr/>
          <p:nvPr/>
        </p:nvSpPr>
        <p:spPr>
          <a:xfrm>
            <a:off x="4005574" y="1371955"/>
            <a:ext cx="1139953" cy="1094691"/>
          </a:xfrm>
          <a:prstGeom prst="ellipse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A6E5A3CD-3B79-D148-463A-4AFF4046A905}"/>
              </a:ext>
            </a:extLst>
          </p:cNvPr>
          <p:cNvSpPr txBox="1"/>
          <p:nvPr/>
        </p:nvSpPr>
        <p:spPr>
          <a:xfrm>
            <a:off x="4644122" y="1220104"/>
            <a:ext cx="32618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fimW26-Regular" panose="01000503000000020003" pitchFamily="2" charset="-79"/>
                <a:ea typeface="AlifimW26-Regular" panose="01000503000000020003" pitchFamily="2" charset="-79"/>
                <a:cs typeface="AlifimW26-Regular" panose="01000503000000020003" pitchFamily="2" charset="-79"/>
              </a:rPr>
              <a:t>2</a:t>
            </a:r>
            <a:endParaRPr lang="he-IL" sz="80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fimW26-Regular" panose="01000503000000020003" pitchFamily="2" charset="-79"/>
              <a:ea typeface="AlifimW26-Regular" panose="01000503000000020003" pitchFamily="2" charset="-79"/>
              <a:cs typeface="AlifimW26-Regular" panose="01000503000000020003" pitchFamily="2" charset="-79"/>
            </a:endParaRPr>
          </a:p>
        </p:txBody>
      </p:sp>
      <p:sp>
        <p:nvSpPr>
          <p:cNvPr id="55" name="מלבן: פינות מעוגלות 54">
            <a:extLst>
              <a:ext uri="{FF2B5EF4-FFF2-40B4-BE49-F238E27FC236}">
                <a16:creationId xmlns:a16="http://schemas.microsoft.com/office/drawing/2014/main" id="{3E191F2C-CCC0-BF79-74B8-DB863B32C446}"/>
              </a:ext>
            </a:extLst>
          </p:cNvPr>
          <p:cNvSpPr/>
          <p:nvPr/>
        </p:nvSpPr>
        <p:spPr>
          <a:xfrm>
            <a:off x="6280243" y="2591780"/>
            <a:ext cx="2631737" cy="394235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אליפסה 55">
            <a:extLst>
              <a:ext uri="{FF2B5EF4-FFF2-40B4-BE49-F238E27FC236}">
                <a16:creationId xmlns:a16="http://schemas.microsoft.com/office/drawing/2014/main" id="{3EDB7BD4-86BD-993D-AC32-B74B9D101C1C}"/>
              </a:ext>
            </a:extLst>
          </p:cNvPr>
          <p:cNvSpPr/>
          <p:nvPr/>
        </p:nvSpPr>
        <p:spPr>
          <a:xfrm>
            <a:off x="7008624" y="1388655"/>
            <a:ext cx="1139953" cy="1094691"/>
          </a:xfrm>
          <a:prstGeom prst="ellipse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תיבת טקסט 56">
            <a:extLst>
              <a:ext uri="{FF2B5EF4-FFF2-40B4-BE49-F238E27FC236}">
                <a16:creationId xmlns:a16="http://schemas.microsoft.com/office/drawing/2014/main" id="{EB6F1087-13FB-1DCF-CB2C-B0340EFBECE4}"/>
              </a:ext>
            </a:extLst>
          </p:cNvPr>
          <p:cNvSpPr txBox="1"/>
          <p:nvPr/>
        </p:nvSpPr>
        <p:spPr>
          <a:xfrm>
            <a:off x="7647172" y="1236804"/>
            <a:ext cx="32618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fimW26-Regular" panose="01000503000000020003" pitchFamily="2" charset="-79"/>
                <a:ea typeface="AlifimW26-Regular" panose="01000503000000020003" pitchFamily="2" charset="-79"/>
                <a:cs typeface="AlifimW26-Regular" panose="01000503000000020003" pitchFamily="2" charset="-79"/>
              </a:rPr>
              <a:t>3</a:t>
            </a:r>
            <a:endParaRPr lang="he-IL" sz="80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fimW26-Regular" panose="01000503000000020003" pitchFamily="2" charset="-79"/>
              <a:ea typeface="AlifimW26-Regular" panose="01000503000000020003" pitchFamily="2" charset="-79"/>
              <a:cs typeface="AlifimW26-Regular" panose="01000503000000020003" pitchFamily="2" charset="-79"/>
            </a:endParaRPr>
          </a:p>
        </p:txBody>
      </p:sp>
      <p:sp>
        <p:nvSpPr>
          <p:cNvPr id="59" name="אליפסה 58">
            <a:extLst>
              <a:ext uri="{FF2B5EF4-FFF2-40B4-BE49-F238E27FC236}">
                <a16:creationId xmlns:a16="http://schemas.microsoft.com/office/drawing/2014/main" id="{61E4DAA3-FCF8-731E-6144-E36DC35CA004}"/>
              </a:ext>
            </a:extLst>
          </p:cNvPr>
          <p:cNvSpPr/>
          <p:nvPr/>
        </p:nvSpPr>
        <p:spPr>
          <a:xfrm>
            <a:off x="9959832" y="1378349"/>
            <a:ext cx="1139953" cy="1094691"/>
          </a:xfrm>
          <a:prstGeom prst="ellipse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תיבת טקסט 59">
            <a:extLst>
              <a:ext uri="{FF2B5EF4-FFF2-40B4-BE49-F238E27FC236}">
                <a16:creationId xmlns:a16="http://schemas.microsoft.com/office/drawing/2014/main" id="{1524CB07-632E-51C1-E038-2E70AA0CB00B}"/>
              </a:ext>
            </a:extLst>
          </p:cNvPr>
          <p:cNvSpPr txBox="1"/>
          <p:nvPr/>
        </p:nvSpPr>
        <p:spPr>
          <a:xfrm>
            <a:off x="10603743" y="1226498"/>
            <a:ext cx="32618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fimW26-Regular" panose="01000503000000020003" pitchFamily="2" charset="-79"/>
                <a:ea typeface="AlifimW26-Regular" panose="01000503000000020003" pitchFamily="2" charset="-79"/>
                <a:cs typeface="AlifimW26-Regular" panose="01000503000000020003" pitchFamily="2" charset="-79"/>
              </a:rPr>
              <a:t>4</a:t>
            </a:r>
            <a:endParaRPr lang="he-IL" sz="80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fimW26-Regular" panose="01000503000000020003" pitchFamily="2" charset="-79"/>
              <a:ea typeface="AlifimW26-Regular" panose="01000503000000020003" pitchFamily="2" charset="-79"/>
              <a:cs typeface="AlifimW26-Regular" panose="01000503000000020003" pitchFamily="2" charset="-79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93EF44F-B267-B2F6-3063-20DE5AA01300}"/>
              </a:ext>
            </a:extLst>
          </p:cNvPr>
          <p:cNvSpPr txBox="1"/>
          <p:nvPr/>
        </p:nvSpPr>
        <p:spPr>
          <a:xfrm>
            <a:off x="3270050" y="2621452"/>
            <a:ext cx="2669859" cy="3966764"/>
          </a:xfrm>
          <a:prstGeom prst="round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0" indent="0" algn="ctr" rtl="0">
              <a:lnSpc>
                <a:spcPct val="104000"/>
              </a:lnSpc>
              <a:buNone/>
            </a:pPr>
            <a:r>
              <a:rPr lang="en-US" sz="19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This Report Goal:</a:t>
            </a:r>
          </a:p>
          <a:p>
            <a:pPr algn="ctr" rtl="0">
              <a:lnSpc>
                <a:spcPct val="104000"/>
              </a:lnSpc>
            </a:pPr>
            <a:r>
              <a:rPr lang="en-US" sz="1900" dirty="0">
                <a:latin typeface="Bahnschrift" panose="020B0502040204020203" pitchFamily="34" charset="0"/>
              </a:rPr>
              <a:t>Pursuing the best accuracy in limited computational budgets at tens or hundreds of MFLOPs,</a:t>
            </a:r>
            <a:br>
              <a:rPr lang="en-US" sz="1900" dirty="0">
                <a:latin typeface="Bahnschrift" panose="020B0502040204020203" pitchFamily="34" charset="0"/>
              </a:rPr>
            </a:br>
            <a:r>
              <a:rPr lang="en-US" sz="1900" dirty="0">
                <a:latin typeface="Bahnschrift" panose="020B0502040204020203" pitchFamily="34" charset="0"/>
              </a:rPr>
              <a:t>focusing on common mobile platforms such as drones, robots, and smartphones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C6F3BEE-BE34-B50B-F9E2-6DFCB04691ED}"/>
              </a:ext>
            </a:extLst>
          </p:cNvPr>
          <p:cNvSpPr txBox="1"/>
          <p:nvPr/>
        </p:nvSpPr>
        <p:spPr>
          <a:xfrm>
            <a:off x="6444096" y="3529826"/>
            <a:ext cx="2290578" cy="2407238"/>
          </a:xfrm>
          <a:prstGeom prst="round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0" indent="0" algn="ctr" rtl="0">
              <a:lnSpc>
                <a:spcPct val="104000"/>
              </a:lnSpc>
              <a:buNone/>
            </a:pPr>
            <a:r>
              <a:rPr lang="en-US" sz="19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Other Networks:</a:t>
            </a:r>
          </a:p>
          <a:p>
            <a:pPr marL="285750" indent="-285750" algn="l" rtl="0">
              <a:lnSpc>
                <a:spcPct val="104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Reduce the size of the input</a:t>
            </a:r>
          </a:p>
          <a:p>
            <a:pPr marL="285750" indent="-285750" algn="l" rtl="0">
              <a:lnSpc>
                <a:spcPct val="104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Reduce the number of channels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708F699-6D39-AB68-9145-1BCDE796CE22}"/>
              </a:ext>
            </a:extLst>
          </p:cNvPr>
          <p:cNvSpPr txBox="1"/>
          <p:nvPr/>
        </p:nvSpPr>
        <p:spPr>
          <a:xfrm>
            <a:off x="9338465" y="3665862"/>
            <a:ext cx="2434630" cy="1755658"/>
          </a:xfrm>
          <a:prstGeom prst="round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0" indent="0" algn="ctr" rtl="0">
              <a:lnSpc>
                <a:spcPct val="104000"/>
              </a:lnSpc>
              <a:buNone/>
            </a:pPr>
            <a:r>
              <a:rPr lang="en-US" sz="19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ShuffleNet</a:t>
            </a:r>
            <a:r>
              <a:rPr lang="en-US" sz="19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:</a:t>
            </a:r>
          </a:p>
          <a:p>
            <a:pPr marL="285750" indent="-285750" algn="l" rtl="0">
              <a:lnSpc>
                <a:spcPct val="104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Pointwise group convolutions</a:t>
            </a:r>
          </a:p>
          <a:p>
            <a:pPr marL="285750" indent="-285750" algn="l" rtl="0">
              <a:lnSpc>
                <a:spcPct val="104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Channel shuffle operation</a:t>
            </a:r>
          </a:p>
        </p:txBody>
      </p:sp>
    </p:spTree>
    <p:extLst>
      <p:ext uri="{BB962C8B-B14F-4D97-AF65-F5344CB8AC3E}">
        <p14:creationId xmlns:p14="http://schemas.microsoft.com/office/powerpoint/2010/main" val="44029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B8F9E6-7CB2-C643-C60B-622C38B7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Convolution</a:t>
            </a:r>
            <a:endParaRPr lang="he-IL" dirty="0"/>
          </a:p>
        </p:txBody>
      </p:sp>
      <p:pic>
        <p:nvPicPr>
          <p:cNvPr id="2050" name="Picture 2" descr="The process of convolution in neural networks with a 3x3 kernel size">
            <a:extLst>
              <a:ext uri="{FF2B5EF4-FFF2-40B4-BE49-F238E27FC236}">
                <a16:creationId xmlns:a16="http://schemas.microsoft.com/office/drawing/2014/main" id="{0C3AEAC4-5C12-08A9-7179-AD4A4ED4B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8" y="2129589"/>
            <a:ext cx="5515808" cy="310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process of convolution in neural networks with a 3x3 kernel size and 2 groups">
            <a:extLst>
              <a:ext uri="{FF2B5EF4-FFF2-40B4-BE49-F238E27FC236}">
                <a16:creationId xmlns:a16="http://schemas.microsoft.com/office/drawing/2014/main" id="{11F73726-96C8-4D73-4CF5-D2E21B0C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26" y="2129589"/>
            <a:ext cx="5515808" cy="310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039661D-37AE-294B-B663-91352262902C}"/>
              </a:ext>
            </a:extLst>
          </p:cNvPr>
          <p:cNvSpPr txBox="1"/>
          <p:nvPr/>
        </p:nvSpPr>
        <p:spPr>
          <a:xfrm>
            <a:off x="1215497" y="5558585"/>
            <a:ext cx="369369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Bahnschrift Light Condensed" panose="020B0502040204020203" pitchFamily="34" charset="0"/>
              </a:rPr>
              <a:t>Regular Convolution</a:t>
            </a:r>
            <a:endParaRPr lang="he-IL" sz="2400" dirty="0">
              <a:latin typeface="Bahnschrift Light Condensed" panose="020B0502040204020203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CD64DF5-CBF5-C1BE-3192-A2C273C1A8A7}"/>
              </a:ext>
            </a:extLst>
          </p:cNvPr>
          <p:cNvSpPr txBox="1"/>
          <p:nvPr/>
        </p:nvSpPr>
        <p:spPr>
          <a:xfrm>
            <a:off x="7292458" y="5558585"/>
            <a:ext cx="369369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Bahnschrift Light Condensed" panose="020B0502040204020203" pitchFamily="34" charset="0"/>
              </a:rPr>
              <a:t>Group Convolution</a:t>
            </a:r>
            <a:endParaRPr lang="he-IL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4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B6720E-39A9-28BB-4C54-5F1B2F06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Shuffle Operation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79127305-88C7-E0BB-74B2-657ACBC20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4101" y="1876926"/>
            <a:ext cx="11103798" cy="4108061"/>
          </a:xfrm>
        </p:spPr>
      </p:pic>
    </p:spTree>
    <p:extLst>
      <p:ext uri="{BB962C8B-B14F-4D97-AF65-F5344CB8AC3E}">
        <p14:creationId xmlns:p14="http://schemas.microsoft.com/office/powerpoint/2010/main" val="99194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1DEDD41-6D1D-4433-9F7C-7667B5142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8C27C63-BD2A-4520-9061-C7ACB6DED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39B653E9-2995-461A-9C83-38C4BA6F5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351856C3-3D04-4950-BB82-2FCCE7967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91DBFD36-80D6-4CA3-9566-D110A50C3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Straight Connector 2061">
              <a:extLst>
                <a:ext uri="{FF2B5EF4-FFF2-40B4-BE49-F238E27FC236}">
                  <a16:creationId xmlns:a16="http://schemas.microsoft.com/office/drawing/2014/main" id="{64BE01EF-C80B-4E45-B81D-C5C221793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2B675F51-DB44-4727-BBC8-75FF2012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5522DE62-69D6-4E96-9F40-99D23AD18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46C586B7-F196-4CAD-824C-49D0F37C8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6D905207-F5AE-4DE4-89E6-CA26B8B2D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Straight Connector 2066">
              <a:extLst>
                <a:ext uri="{FF2B5EF4-FFF2-40B4-BE49-F238E27FC236}">
                  <a16:creationId xmlns:a16="http://schemas.microsoft.com/office/drawing/2014/main" id="{8C070939-2DAA-400E-B84E-B2231F7F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8" name="Straight Connector 2067">
              <a:extLst>
                <a:ext uri="{FF2B5EF4-FFF2-40B4-BE49-F238E27FC236}">
                  <a16:creationId xmlns:a16="http://schemas.microsoft.com/office/drawing/2014/main" id="{F734A940-918D-44F8-A7F3-EFCF2536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CC457D38-2FD0-4614-AC99-692A2740A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0" name="Straight Connector 2069">
              <a:extLst>
                <a:ext uri="{FF2B5EF4-FFF2-40B4-BE49-F238E27FC236}">
                  <a16:creationId xmlns:a16="http://schemas.microsoft.com/office/drawing/2014/main" id="{82939BC2-81A1-4C21-A0DB-3C2EF2D1A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BD59E3C0-12A3-4208-9081-DB67F4E28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Straight Connector 2071">
              <a:extLst>
                <a:ext uri="{FF2B5EF4-FFF2-40B4-BE49-F238E27FC236}">
                  <a16:creationId xmlns:a16="http://schemas.microsoft.com/office/drawing/2014/main" id="{0C20A608-1DF1-4559-A7E4-283B0CF44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Straight Connector 2072">
              <a:extLst>
                <a:ext uri="{FF2B5EF4-FFF2-40B4-BE49-F238E27FC236}">
                  <a16:creationId xmlns:a16="http://schemas.microsoft.com/office/drawing/2014/main" id="{C4A63DDB-8D69-4EA3-9F08-8976C086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75DD4EB1-0BC4-4D93-BECE-D87CB3A57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AD5B22AC-ED15-4F03-912F-1F00518E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1F7618BC-C25B-4F38-A366-2BEFD0D90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40BCAFE3-32E9-4BAB-8F17-24E5DDAFE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E9D57C21-1C09-41A2-AC87-5A1BFEB6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BFA8924E-FA40-49EA-A9D8-058CC59F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C1160839-1C5C-4A97-8C92-A0DF4957B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55E11515-664E-44C3-9BA8-723F44488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0F0C5201-6B21-4ADE-8531-A1FAB4D20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5B69E2AD-C5DE-499C-91E5-EA84806EE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26E805CF-4DDE-40BC-B1CE-82E4A92D9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Straight Connector 2084">
              <a:extLst>
                <a:ext uri="{FF2B5EF4-FFF2-40B4-BE49-F238E27FC236}">
                  <a16:creationId xmlns:a16="http://schemas.microsoft.com/office/drawing/2014/main" id="{F931D1AB-DC50-400F-AD4F-522E86385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Straight Connector 2085">
              <a:extLst>
                <a:ext uri="{FF2B5EF4-FFF2-40B4-BE49-F238E27FC236}">
                  <a16:creationId xmlns:a16="http://schemas.microsoft.com/office/drawing/2014/main" id="{117DF747-28C5-4839-A849-D8E4D085A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7" name="Straight Connector 2086">
              <a:extLst>
                <a:ext uri="{FF2B5EF4-FFF2-40B4-BE49-F238E27FC236}">
                  <a16:creationId xmlns:a16="http://schemas.microsoft.com/office/drawing/2014/main" id="{57BBD0C3-D67F-435A-B9E8-610270A66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8" name="Straight Connector 2087">
              <a:extLst>
                <a:ext uri="{FF2B5EF4-FFF2-40B4-BE49-F238E27FC236}">
                  <a16:creationId xmlns:a16="http://schemas.microsoft.com/office/drawing/2014/main" id="{BCD94F40-2309-4F0A-8219-2B82C855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FF530C86-F801-9B22-A108-F29493F07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940" y="4185625"/>
            <a:ext cx="5552414" cy="1275144"/>
          </a:xfrm>
        </p:spPr>
        <p:txBody>
          <a:bodyPr anchor="t">
            <a:normAutofit/>
          </a:bodyPr>
          <a:lstStyle/>
          <a:p>
            <a:r>
              <a:rPr lang="en-US" dirty="0" err="1"/>
              <a:t>ShuffleNet</a:t>
            </a:r>
            <a:r>
              <a:rPr lang="en-US" dirty="0"/>
              <a:t> Unit</a:t>
            </a:r>
            <a:endParaRPr lang="he-IL" dirty="0"/>
          </a:p>
        </p:txBody>
      </p:sp>
      <p:pic>
        <p:nvPicPr>
          <p:cNvPr id="2050" name="Picture 2" descr="Original ResNet-18 Architecture | Download Scientific Diagram">
            <a:extLst>
              <a:ext uri="{FF2B5EF4-FFF2-40B4-BE49-F238E27FC236}">
                <a16:creationId xmlns:a16="http://schemas.microsoft.com/office/drawing/2014/main" id="{96E819BC-7387-5630-37A9-59A1A4C5C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9" b="-1095"/>
          <a:stretch/>
        </p:blipFill>
        <p:spPr bwMode="auto">
          <a:xfrm>
            <a:off x="-23150" y="-23973"/>
            <a:ext cx="12218199" cy="3343962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309FD50C-C421-4491-AD26-9E8AA38B8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8266" y="3779719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DE88FA-4361-395D-3CB7-E1656EF1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3567" y="5101955"/>
            <a:ext cx="5810221" cy="93989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Based on design principle of</a:t>
            </a:r>
            <a:br>
              <a:rPr lang="en-US" sz="2000" dirty="0"/>
            </a:br>
            <a:r>
              <a:rPr lang="en-US" sz="2000" dirty="0"/>
              <a:t>bottleneck of </a:t>
            </a:r>
            <a:r>
              <a:rPr lang="en-US" sz="2000" dirty="0" err="1"/>
              <a:t>ResNet</a:t>
            </a:r>
            <a:endParaRPr lang="en-US" sz="20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2772697-BFFD-E0F5-5BFC-20347B54A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878" b="6168"/>
          <a:stretch/>
        </p:blipFill>
        <p:spPr>
          <a:xfrm>
            <a:off x="9167155" y="3132738"/>
            <a:ext cx="2374356" cy="3424178"/>
          </a:xfrm>
          <a:prstGeom prst="rect">
            <a:avLst/>
          </a:prstGeom>
        </p:spPr>
      </p:pic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B21368F2-5365-0B2D-BACD-8691090B7D03}"/>
              </a:ext>
            </a:extLst>
          </p:cNvPr>
          <p:cNvSpPr txBox="1">
            <a:spLocks/>
          </p:cNvSpPr>
          <p:nvPr/>
        </p:nvSpPr>
        <p:spPr>
          <a:xfrm rot="16200000">
            <a:off x="6331303" y="4442831"/>
            <a:ext cx="5810221" cy="9398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Bottleneck of </a:t>
            </a:r>
            <a:r>
              <a:rPr lang="en-US" sz="1600" dirty="0" err="1"/>
              <a:t>ResNet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3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FF530C86-F801-9B22-A108-F29493F07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26" y="-151433"/>
            <a:ext cx="5738168" cy="1960448"/>
          </a:xfrm>
        </p:spPr>
        <p:txBody>
          <a:bodyPr>
            <a:normAutofit/>
          </a:bodyPr>
          <a:lstStyle/>
          <a:p>
            <a:r>
              <a:rPr lang="en-US" sz="4800" dirty="0" err="1"/>
              <a:t>ShuffleNet</a:t>
            </a:r>
            <a:r>
              <a:rPr lang="en-US" sz="4800" dirty="0"/>
              <a:t> Unit</a:t>
            </a:r>
            <a:endParaRPr lang="he-IL" sz="48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DE88FA-4361-395D-3CB7-E1656EF1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980729"/>
            <a:ext cx="4419600" cy="3346218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en-US" sz="2400" dirty="0">
                <a:latin typeface="Bahnschrift Light Condensed" panose="020B0502040204020203" pitchFamily="34" charset="0"/>
              </a:rPr>
              <a:t>The second pointwise group convolution is to recover the</a:t>
            </a:r>
            <a:br>
              <a:rPr lang="en-US" sz="2400" dirty="0">
                <a:latin typeface="Bahnschrift Light Condensed" panose="020B0502040204020203" pitchFamily="34" charset="0"/>
              </a:rPr>
            </a:br>
            <a:r>
              <a:rPr lang="en-US" sz="2400" dirty="0">
                <a:latin typeface="Bahnschrift Light Condensed" panose="020B0502040204020203" pitchFamily="34" charset="0"/>
              </a:rPr>
              <a:t>channel dimension to</a:t>
            </a:r>
            <a:br>
              <a:rPr lang="en-US" sz="2400" dirty="0">
                <a:latin typeface="Bahnschrift Light Condensed" panose="020B0502040204020203" pitchFamily="34" charset="0"/>
              </a:rPr>
            </a:br>
            <a:r>
              <a:rPr lang="en-US" sz="2400" dirty="0">
                <a:latin typeface="Bahnschrift Light Condensed" panose="020B0502040204020203" pitchFamily="34" charset="0"/>
              </a:rPr>
              <a:t>match the shortcut path</a:t>
            </a:r>
          </a:p>
          <a:p>
            <a:pPr>
              <a:lnSpc>
                <a:spcPct val="104000"/>
              </a:lnSpc>
            </a:pPr>
            <a:r>
              <a:rPr lang="en-US" sz="2400" dirty="0">
                <a:latin typeface="Bahnschrift Light Condensed" panose="020B0502040204020203" pitchFamily="34" charset="0"/>
              </a:rPr>
              <a:t>We do not apply an extra channel shuffle operation after the second pointwise layer as it results in comparable scores</a:t>
            </a:r>
            <a:endParaRPr lang="he-IL" sz="2400" dirty="0">
              <a:latin typeface="Bahnschrift Light Condensed" panose="020B0502040204020203" pitchFamily="34" charset="0"/>
            </a:endParaRPr>
          </a:p>
        </p:txBody>
      </p:sp>
      <p:sp>
        <p:nvSpPr>
          <p:cNvPr id="4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1FF2374-0ECB-A847-FF42-A842A0BD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209" y="1616932"/>
            <a:ext cx="7544958" cy="40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61537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LightSeedRightStep">
      <a:dk1>
        <a:srgbClr val="000000"/>
      </a:dk1>
      <a:lt1>
        <a:srgbClr val="FFFFFF"/>
      </a:lt1>
      <a:dk2>
        <a:srgbClr val="223B30"/>
      </a:dk2>
      <a:lt2>
        <a:srgbClr val="E2E4E8"/>
      </a:lt2>
      <a:accent1>
        <a:srgbClr val="C09A5D"/>
      </a:accent1>
      <a:accent2>
        <a:srgbClr val="A4A657"/>
      </a:accent2>
      <a:accent3>
        <a:srgbClr val="8EAB6B"/>
      </a:accent3>
      <a:accent4>
        <a:srgbClr val="68B15D"/>
      </a:accent4>
      <a:accent5>
        <a:srgbClr val="67B17C"/>
      </a:accent5>
      <a:accent6>
        <a:srgbClr val="5DB198"/>
      </a:accent6>
      <a:hlink>
        <a:srgbClr val="6782AD"/>
      </a:hlink>
      <a:folHlink>
        <a:srgbClr val="7F7F7F"/>
      </a:folHlink>
    </a:clrScheme>
    <a:fontScheme name="Custom 49">
      <a:majorFont>
        <a:latin typeface="Hadassah Friedlaende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7894</TotalTime>
  <Words>1460</Words>
  <Application>Microsoft Office PowerPoint</Application>
  <PresentationFormat>מסך רחב</PresentationFormat>
  <Paragraphs>167</Paragraphs>
  <Slides>19</Slides>
  <Notes>18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7" baseType="lpstr">
      <vt:lpstr>AlifimW26-Regular</vt:lpstr>
      <vt:lpstr>Arial</vt:lpstr>
      <vt:lpstr>Bahnschrift</vt:lpstr>
      <vt:lpstr>Bahnschrift Light Condensed</vt:lpstr>
      <vt:lpstr>Calibri</vt:lpstr>
      <vt:lpstr>Cambria Math</vt:lpstr>
      <vt:lpstr>Hadassah Friedlaender</vt:lpstr>
      <vt:lpstr>SineVTI</vt:lpstr>
      <vt:lpstr>Shuffle Net</vt:lpstr>
      <vt:lpstr>Terms:</vt:lpstr>
      <vt:lpstr>Introduction</vt:lpstr>
      <vt:lpstr>מצגת של PowerPoint‏</vt:lpstr>
      <vt:lpstr>Introduction</vt:lpstr>
      <vt:lpstr>Group Convolution</vt:lpstr>
      <vt:lpstr>Channel Shuffle Operation</vt:lpstr>
      <vt:lpstr>ShuffleNet Unit</vt:lpstr>
      <vt:lpstr>ShuffleNet Unit</vt:lpstr>
      <vt:lpstr>Network Architecture</vt:lpstr>
      <vt:lpstr>Network Architecture</vt:lpstr>
      <vt:lpstr>Advantages Of ShuffleNet</vt:lpstr>
      <vt:lpstr>Experiments</vt:lpstr>
      <vt:lpstr>Ablation Study Pointwise Group Convolutions</vt:lpstr>
      <vt:lpstr>Ablation Study Channel Shuffle vs. No Shuffle</vt:lpstr>
      <vt:lpstr>Comparison with Other Structure Units</vt:lpstr>
      <vt:lpstr>Comparison with MobileNets and Other Frameworks</vt:lpstr>
      <vt:lpstr>Generalization Ability Transfer Learning</vt:lpstr>
      <vt:lpstr>Actual Speedup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Shuffle Net</dc:title>
  <dc:creator>אסתר בינס</dc:creator>
  <cp:lastModifiedBy>אסתר בינס</cp:lastModifiedBy>
  <cp:revision>26</cp:revision>
  <dcterms:created xsi:type="dcterms:W3CDTF">2023-04-18T14:15:14Z</dcterms:created>
  <dcterms:modified xsi:type="dcterms:W3CDTF">2023-05-02T10:16:25Z</dcterms:modified>
</cp:coreProperties>
</file>